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gif" ContentType="image/gif"/>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3"/>
  </p:notesMasterIdLst>
  <p:handoutMasterIdLst>
    <p:handoutMasterId r:id="rId44"/>
  </p:handoutMasterIdLst>
  <p:sldIdLst>
    <p:sldId id="256" r:id="rId2"/>
    <p:sldId id="257" r:id="rId3"/>
    <p:sldId id="269" r:id="rId4"/>
    <p:sldId id="268" r:id="rId5"/>
    <p:sldId id="281" r:id="rId6"/>
    <p:sldId id="357" r:id="rId7"/>
    <p:sldId id="359" r:id="rId8"/>
    <p:sldId id="360" r:id="rId9"/>
    <p:sldId id="340" r:id="rId10"/>
    <p:sldId id="353" r:id="rId11"/>
    <p:sldId id="341" r:id="rId12"/>
    <p:sldId id="342" r:id="rId13"/>
    <p:sldId id="343" r:id="rId14"/>
    <p:sldId id="344" r:id="rId15"/>
    <p:sldId id="345" r:id="rId16"/>
    <p:sldId id="346" r:id="rId17"/>
    <p:sldId id="347" r:id="rId18"/>
    <p:sldId id="348" r:id="rId19"/>
    <p:sldId id="349" r:id="rId20"/>
    <p:sldId id="350" r:id="rId21"/>
    <p:sldId id="355" r:id="rId22"/>
    <p:sldId id="356" r:id="rId23"/>
    <p:sldId id="351" r:id="rId24"/>
    <p:sldId id="365" r:id="rId25"/>
    <p:sldId id="379" r:id="rId26"/>
    <p:sldId id="372" r:id="rId27"/>
    <p:sldId id="369" r:id="rId28"/>
    <p:sldId id="382" r:id="rId29"/>
    <p:sldId id="370" r:id="rId30"/>
    <p:sldId id="366" r:id="rId31"/>
    <p:sldId id="380" r:id="rId32"/>
    <p:sldId id="381" r:id="rId33"/>
    <p:sldId id="367" r:id="rId34"/>
    <p:sldId id="383" r:id="rId35"/>
    <p:sldId id="333" r:id="rId36"/>
    <p:sldId id="373" r:id="rId37"/>
    <p:sldId id="374" r:id="rId38"/>
    <p:sldId id="384" r:id="rId39"/>
    <p:sldId id="386" r:id="rId40"/>
    <p:sldId id="266" r:id="rId41"/>
    <p:sldId id="385"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68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handoutMaster" Target="handoutMasters/handoutMaster1.xml"/><Relationship Id="rId45"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771280-56AC-2847-A122-3A22D6CE8494}" type="datetimeFigureOut">
              <a:rPr lang="en-US" smtClean="0"/>
              <a:t>10/25/11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8A3C19-6AD2-604C-ABAE-E6EE4D035A9C}" type="slidenum">
              <a:rPr lang="en-US" smtClean="0"/>
              <a:t>‹#›</a:t>
            </a:fld>
            <a:endParaRPr lang="en-US"/>
          </a:p>
        </p:txBody>
      </p:sp>
    </p:spTree>
    <p:extLst>
      <p:ext uri="{BB962C8B-B14F-4D97-AF65-F5344CB8AC3E}">
        <p14:creationId xmlns:p14="http://schemas.microsoft.com/office/powerpoint/2010/main" val="6572403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012736-1161-1C4D-80F6-4D388B20E7DE}" type="datetimeFigureOut">
              <a:rPr lang="en-US" smtClean="0"/>
              <a:t>10/25/11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C02EF1-C7D6-A844-BDD2-6FA150D77C2E}" type="slidenum">
              <a:rPr lang="en-US" smtClean="0"/>
              <a:t>‹#›</a:t>
            </a:fld>
            <a:endParaRPr lang="en-US"/>
          </a:p>
        </p:txBody>
      </p:sp>
    </p:spTree>
    <p:extLst>
      <p:ext uri="{BB962C8B-B14F-4D97-AF65-F5344CB8AC3E}">
        <p14:creationId xmlns:p14="http://schemas.microsoft.com/office/powerpoint/2010/main" val="67936714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a</a:t>
            </a:r>
            <a:r>
              <a:rPr lang="en-US" baseline="0" dirty="0" smtClean="0"/>
              <a:t> NCSA and CACR Logo.</a:t>
            </a:r>
            <a:endParaRPr lang="en-US" dirty="0"/>
          </a:p>
        </p:txBody>
      </p:sp>
      <p:sp>
        <p:nvSpPr>
          <p:cNvPr id="4" name="Slide Number Placeholder 3"/>
          <p:cNvSpPr>
            <a:spLocks noGrp="1"/>
          </p:cNvSpPr>
          <p:nvPr>
            <p:ph type="sldNum" sz="quarter" idx="10"/>
          </p:nvPr>
        </p:nvSpPr>
        <p:spPr/>
        <p:txBody>
          <a:bodyPr/>
          <a:lstStyle/>
          <a:p>
            <a:fld id="{C1C02EF1-C7D6-A844-BDD2-6FA150D77C2E}" type="slidenum">
              <a:rPr lang="en-US" smtClean="0"/>
              <a:t>1</a:t>
            </a:fld>
            <a:endParaRPr lang="en-US"/>
          </a:p>
        </p:txBody>
      </p:sp>
    </p:spTree>
    <p:extLst>
      <p:ext uri="{BB962C8B-B14F-4D97-AF65-F5344CB8AC3E}">
        <p14:creationId xmlns:p14="http://schemas.microsoft.com/office/powerpoint/2010/main" val="471091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back over the list from the first workshop…..</a:t>
            </a:r>
            <a:endParaRPr lang="en-US" dirty="0"/>
          </a:p>
        </p:txBody>
      </p:sp>
      <p:sp>
        <p:nvSpPr>
          <p:cNvPr id="4" name="Slide Number Placeholder 3"/>
          <p:cNvSpPr>
            <a:spLocks noGrp="1"/>
          </p:cNvSpPr>
          <p:nvPr>
            <p:ph type="sldNum" sz="quarter" idx="10"/>
          </p:nvPr>
        </p:nvSpPr>
        <p:spPr/>
        <p:txBody>
          <a:bodyPr/>
          <a:lstStyle/>
          <a:p>
            <a:fld id="{C1C02EF1-C7D6-A844-BDD2-6FA150D77C2E}" type="slidenum">
              <a:rPr lang="en-US" smtClean="0"/>
              <a:t>30</a:t>
            </a:fld>
            <a:endParaRPr lang="en-US"/>
          </a:p>
        </p:txBody>
      </p:sp>
    </p:spTree>
    <p:extLst>
      <p:ext uri="{BB962C8B-B14F-4D97-AF65-F5344CB8AC3E}">
        <p14:creationId xmlns:p14="http://schemas.microsoft.com/office/powerpoint/2010/main" val="519332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NSF Logo.</a:t>
            </a:r>
            <a:endParaRPr lang="en-US" dirty="0"/>
          </a:p>
        </p:txBody>
      </p:sp>
      <p:sp>
        <p:nvSpPr>
          <p:cNvPr id="4" name="Slide Number Placeholder 3"/>
          <p:cNvSpPr>
            <a:spLocks noGrp="1"/>
          </p:cNvSpPr>
          <p:nvPr>
            <p:ph type="sldNum" sz="quarter" idx="10"/>
          </p:nvPr>
        </p:nvSpPr>
        <p:spPr/>
        <p:txBody>
          <a:bodyPr/>
          <a:lstStyle/>
          <a:p>
            <a:fld id="{C1C02EF1-C7D6-A844-BDD2-6FA150D77C2E}" type="slidenum">
              <a:rPr lang="en-US" smtClean="0"/>
              <a:t>3</a:t>
            </a:fld>
            <a:endParaRPr lang="en-US"/>
          </a:p>
        </p:txBody>
      </p:sp>
    </p:spTree>
    <p:extLst>
      <p:ext uri="{BB962C8B-B14F-4D97-AF65-F5344CB8AC3E}">
        <p14:creationId xmlns:p14="http://schemas.microsoft.com/office/powerpoint/2010/main" val="1790051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all</a:t>
            </a:r>
            <a:r>
              <a:rPr lang="en-US" baseline="0" dirty="0" smtClean="0"/>
              <a:t> attendees introduce themselves and say what project(s) they represent.</a:t>
            </a:r>
            <a:endParaRPr lang="en-US" dirty="0"/>
          </a:p>
        </p:txBody>
      </p:sp>
      <p:sp>
        <p:nvSpPr>
          <p:cNvPr id="4" name="Slide Number Placeholder 3"/>
          <p:cNvSpPr>
            <a:spLocks noGrp="1"/>
          </p:cNvSpPr>
          <p:nvPr>
            <p:ph type="sldNum" sz="quarter" idx="10"/>
          </p:nvPr>
        </p:nvSpPr>
        <p:spPr/>
        <p:txBody>
          <a:bodyPr/>
          <a:lstStyle/>
          <a:p>
            <a:fld id="{C1C02EF1-C7D6-A844-BDD2-6FA150D77C2E}" type="slidenum">
              <a:rPr lang="en-US" smtClean="0"/>
              <a:t>4</a:t>
            </a:fld>
            <a:endParaRPr lang="en-US"/>
          </a:p>
        </p:txBody>
      </p:sp>
    </p:spTree>
    <p:extLst>
      <p:ext uri="{BB962C8B-B14F-4D97-AF65-F5344CB8AC3E}">
        <p14:creationId xmlns:p14="http://schemas.microsoft.com/office/powerpoint/2010/main" val="786498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02EF1-C7D6-A844-BDD2-6FA150D77C2E}" type="slidenum">
              <a:rPr lang="en-US" smtClean="0"/>
              <a:t>6</a:t>
            </a:fld>
            <a:endParaRPr lang="en-US"/>
          </a:p>
        </p:txBody>
      </p:sp>
    </p:spTree>
    <p:extLst>
      <p:ext uri="{BB962C8B-B14F-4D97-AF65-F5344CB8AC3E}">
        <p14:creationId xmlns:p14="http://schemas.microsoft.com/office/powerpoint/2010/main" val="1529257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Twenty five attendees.</a:t>
            </a:r>
            <a:endParaRPr lang="en-US" dirty="0"/>
          </a:p>
        </p:txBody>
      </p:sp>
      <p:sp>
        <p:nvSpPr>
          <p:cNvPr id="4" name="Slide Number Placeholder 3"/>
          <p:cNvSpPr>
            <a:spLocks noGrp="1"/>
          </p:cNvSpPr>
          <p:nvPr>
            <p:ph type="sldNum" sz="quarter" idx="10"/>
          </p:nvPr>
        </p:nvSpPr>
        <p:spPr/>
        <p:txBody>
          <a:bodyPr/>
          <a:lstStyle/>
          <a:p>
            <a:fld id="{C1C02EF1-C7D6-A844-BDD2-6FA150D77C2E}" type="slidenum">
              <a:rPr lang="en-US" smtClean="0"/>
              <a:t>12</a:t>
            </a:fld>
            <a:endParaRPr lang="en-US"/>
          </a:p>
        </p:txBody>
      </p:sp>
    </p:spTree>
    <p:extLst>
      <p:ext uri="{BB962C8B-B14F-4D97-AF65-F5344CB8AC3E}">
        <p14:creationId xmlns:p14="http://schemas.microsoft.com/office/powerpoint/2010/main" val="3602735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02EF1-C7D6-A844-BDD2-6FA150D77C2E}" type="slidenum">
              <a:rPr lang="en-US" smtClean="0"/>
              <a:t>25</a:t>
            </a:fld>
            <a:endParaRPr lang="en-US"/>
          </a:p>
        </p:txBody>
      </p:sp>
    </p:spTree>
    <p:extLst>
      <p:ext uri="{BB962C8B-B14F-4D97-AF65-F5344CB8AC3E}">
        <p14:creationId xmlns:p14="http://schemas.microsoft.com/office/powerpoint/2010/main" val="70711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02EF1-C7D6-A844-BDD2-6FA150D77C2E}" type="slidenum">
              <a:rPr lang="en-US" smtClean="0"/>
              <a:t>26</a:t>
            </a:fld>
            <a:endParaRPr lang="en-US"/>
          </a:p>
        </p:txBody>
      </p:sp>
    </p:spTree>
    <p:extLst>
      <p:ext uri="{BB962C8B-B14F-4D97-AF65-F5344CB8AC3E}">
        <p14:creationId xmlns:p14="http://schemas.microsoft.com/office/powerpoint/2010/main" val="172254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02EF1-C7D6-A844-BDD2-6FA150D77C2E}" type="slidenum">
              <a:rPr lang="en-US" smtClean="0"/>
              <a:t>28</a:t>
            </a:fld>
            <a:endParaRPr lang="en-US"/>
          </a:p>
        </p:txBody>
      </p:sp>
    </p:spTree>
    <p:extLst>
      <p:ext uri="{BB962C8B-B14F-4D97-AF65-F5344CB8AC3E}">
        <p14:creationId xmlns:p14="http://schemas.microsoft.com/office/powerpoint/2010/main" val="1770392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02EF1-C7D6-A844-BDD2-6FA150D77C2E}" type="slidenum">
              <a:rPr lang="en-US" smtClean="0"/>
              <a:t>29</a:t>
            </a:fld>
            <a:endParaRPr lang="en-US"/>
          </a:p>
        </p:txBody>
      </p:sp>
    </p:spTree>
    <p:extLst>
      <p:ext uri="{BB962C8B-B14F-4D97-AF65-F5344CB8AC3E}">
        <p14:creationId xmlns:p14="http://schemas.microsoft.com/office/powerpoint/2010/main" val="1770392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a:t>
            </a:fld>
            <a:endParaRPr lang="en-US"/>
          </a:p>
        </p:txBody>
      </p:sp>
    </p:spTree>
    <p:extLst>
      <p:ext uri="{BB962C8B-B14F-4D97-AF65-F5344CB8AC3E}">
        <p14:creationId xmlns:p14="http://schemas.microsoft.com/office/powerpoint/2010/main" val="459300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a:t>
            </a:fld>
            <a:endParaRPr lang="en-US"/>
          </a:p>
        </p:txBody>
      </p:sp>
    </p:spTree>
    <p:extLst>
      <p:ext uri="{BB962C8B-B14F-4D97-AF65-F5344CB8AC3E}">
        <p14:creationId xmlns:p14="http://schemas.microsoft.com/office/powerpoint/2010/main" val="4294575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a:t>
            </a:fld>
            <a:endParaRPr lang="en-US"/>
          </a:p>
        </p:txBody>
      </p:sp>
    </p:spTree>
    <p:extLst>
      <p:ext uri="{BB962C8B-B14F-4D97-AF65-F5344CB8AC3E}">
        <p14:creationId xmlns:p14="http://schemas.microsoft.com/office/powerpoint/2010/main" val="1914825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a:t>
            </a:fld>
            <a:endParaRPr lang="en-US"/>
          </a:p>
        </p:txBody>
      </p:sp>
    </p:spTree>
    <p:extLst>
      <p:ext uri="{BB962C8B-B14F-4D97-AF65-F5344CB8AC3E}">
        <p14:creationId xmlns:p14="http://schemas.microsoft.com/office/powerpoint/2010/main" val="2749785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a:t>
            </a:fld>
            <a:endParaRPr lang="en-US"/>
          </a:p>
        </p:txBody>
      </p:sp>
    </p:spTree>
    <p:extLst>
      <p:ext uri="{BB962C8B-B14F-4D97-AF65-F5344CB8AC3E}">
        <p14:creationId xmlns:p14="http://schemas.microsoft.com/office/powerpoint/2010/main" val="137347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10/26/11</a:t>
            </a:r>
            <a:endParaRPr lang="en-US"/>
          </a:p>
        </p:txBody>
      </p:sp>
      <p:sp>
        <p:nvSpPr>
          <p:cNvPr id="6" name="Footer Placeholder 5"/>
          <p:cNvSpPr>
            <a:spLocks noGrp="1"/>
          </p:cNvSpPr>
          <p:nvPr>
            <p:ph type="ftr" sz="quarter" idx="11"/>
          </p:nvPr>
        </p:nvSpPr>
        <p:spPr/>
        <p:txBody>
          <a:bodyPr/>
          <a:lstStyle/>
          <a:p>
            <a:r>
              <a:rPr lang="en-US" smtClean="0"/>
              <a:t>http://security.ncsa.illinois.edu/s3i2/ </a:t>
            </a:r>
            <a:endParaRPr lang="en-US"/>
          </a:p>
        </p:txBody>
      </p:sp>
      <p:sp>
        <p:nvSpPr>
          <p:cNvPr id="7" name="Slide Number Placeholder 6"/>
          <p:cNvSpPr>
            <a:spLocks noGrp="1"/>
          </p:cNvSpPr>
          <p:nvPr>
            <p:ph type="sldNum" sz="quarter" idx="12"/>
          </p:nvPr>
        </p:nvSpPr>
        <p:spPr/>
        <p:txBody>
          <a:bodyPr/>
          <a:lstStyle/>
          <a:p>
            <a:fld id="{3018E441-9310-774D-94DF-931C742FA978}" type="slidenum">
              <a:rPr lang="en-US" smtClean="0"/>
              <a:t>‹#›</a:t>
            </a:fld>
            <a:endParaRPr lang="en-US"/>
          </a:p>
        </p:txBody>
      </p:sp>
    </p:spTree>
    <p:extLst>
      <p:ext uri="{BB962C8B-B14F-4D97-AF65-F5344CB8AC3E}">
        <p14:creationId xmlns:p14="http://schemas.microsoft.com/office/powerpoint/2010/main" val="1121567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10/26/11</a:t>
            </a:r>
            <a:endParaRPr lang="en-US"/>
          </a:p>
        </p:txBody>
      </p:sp>
      <p:sp>
        <p:nvSpPr>
          <p:cNvPr id="8" name="Footer Placeholder 7"/>
          <p:cNvSpPr>
            <a:spLocks noGrp="1"/>
          </p:cNvSpPr>
          <p:nvPr>
            <p:ph type="ftr" sz="quarter" idx="11"/>
          </p:nvPr>
        </p:nvSpPr>
        <p:spPr/>
        <p:txBody>
          <a:bodyPr/>
          <a:lstStyle/>
          <a:p>
            <a:r>
              <a:rPr lang="en-US" smtClean="0"/>
              <a:t>http://security.ncsa.illinois.edu/s3i2/ </a:t>
            </a:r>
            <a:endParaRPr lang="en-US"/>
          </a:p>
        </p:txBody>
      </p:sp>
      <p:sp>
        <p:nvSpPr>
          <p:cNvPr id="9" name="Slide Number Placeholder 8"/>
          <p:cNvSpPr>
            <a:spLocks noGrp="1"/>
          </p:cNvSpPr>
          <p:nvPr>
            <p:ph type="sldNum" sz="quarter" idx="12"/>
          </p:nvPr>
        </p:nvSpPr>
        <p:spPr/>
        <p:txBody>
          <a:bodyPr/>
          <a:lstStyle/>
          <a:p>
            <a:fld id="{3018E441-9310-774D-94DF-931C742FA978}" type="slidenum">
              <a:rPr lang="en-US" smtClean="0"/>
              <a:t>‹#›</a:t>
            </a:fld>
            <a:endParaRPr lang="en-US"/>
          </a:p>
        </p:txBody>
      </p:sp>
    </p:spTree>
    <p:extLst>
      <p:ext uri="{BB962C8B-B14F-4D97-AF65-F5344CB8AC3E}">
        <p14:creationId xmlns:p14="http://schemas.microsoft.com/office/powerpoint/2010/main" val="202545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10/26/11</a:t>
            </a:r>
            <a:endParaRPr lang="en-US"/>
          </a:p>
        </p:txBody>
      </p:sp>
      <p:sp>
        <p:nvSpPr>
          <p:cNvPr id="4" name="Footer Placeholder 3"/>
          <p:cNvSpPr>
            <a:spLocks noGrp="1"/>
          </p:cNvSpPr>
          <p:nvPr>
            <p:ph type="ftr" sz="quarter" idx="11"/>
          </p:nvPr>
        </p:nvSpPr>
        <p:spPr/>
        <p:txBody>
          <a:bodyPr/>
          <a:lstStyle/>
          <a:p>
            <a:r>
              <a:rPr lang="en-US" smtClean="0"/>
              <a:t>http://security.ncsa.illinois.edu/s3i2/ </a:t>
            </a:r>
            <a:endParaRPr lang="en-US"/>
          </a:p>
        </p:txBody>
      </p:sp>
      <p:sp>
        <p:nvSpPr>
          <p:cNvPr id="5" name="Slide Number Placeholder 4"/>
          <p:cNvSpPr>
            <a:spLocks noGrp="1"/>
          </p:cNvSpPr>
          <p:nvPr>
            <p:ph type="sldNum" sz="quarter" idx="12"/>
          </p:nvPr>
        </p:nvSpPr>
        <p:spPr/>
        <p:txBody>
          <a:bodyPr/>
          <a:lstStyle/>
          <a:p>
            <a:fld id="{3018E441-9310-774D-94DF-931C742FA978}" type="slidenum">
              <a:rPr lang="en-US" smtClean="0"/>
              <a:t>‹#›</a:t>
            </a:fld>
            <a:endParaRPr lang="en-US"/>
          </a:p>
        </p:txBody>
      </p:sp>
    </p:spTree>
    <p:extLst>
      <p:ext uri="{BB962C8B-B14F-4D97-AF65-F5344CB8AC3E}">
        <p14:creationId xmlns:p14="http://schemas.microsoft.com/office/powerpoint/2010/main" val="93988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10/26/11</a:t>
            </a:r>
            <a:endParaRPr lang="en-US"/>
          </a:p>
        </p:txBody>
      </p:sp>
      <p:sp>
        <p:nvSpPr>
          <p:cNvPr id="3" name="Footer Placeholder 2"/>
          <p:cNvSpPr>
            <a:spLocks noGrp="1"/>
          </p:cNvSpPr>
          <p:nvPr>
            <p:ph type="ftr" sz="quarter" idx="11"/>
          </p:nvPr>
        </p:nvSpPr>
        <p:spPr/>
        <p:txBody>
          <a:bodyPr/>
          <a:lstStyle/>
          <a:p>
            <a:r>
              <a:rPr lang="en-US" smtClean="0"/>
              <a:t>http://security.ncsa.illinois.edu/s3i2/ </a:t>
            </a:r>
            <a:endParaRPr lang="en-US"/>
          </a:p>
        </p:txBody>
      </p:sp>
      <p:sp>
        <p:nvSpPr>
          <p:cNvPr id="4" name="Slide Number Placeholder 3"/>
          <p:cNvSpPr>
            <a:spLocks noGrp="1"/>
          </p:cNvSpPr>
          <p:nvPr>
            <p:ph type="sldNum" sz="quarter" idx="12"/>
          </p:nvPr>
        </p:nvSpPr>
        <p:spPr/>
        <p:txBody>
          <a:bodyPr/>
          <a:lstStyle/>
          <a:p>
            <a:fld id="{3018E441-9310-774D-94DF-931C742FA978}" type="slidenum">
              <a:rPr lang="en-US" smtClean="0"/>
              <a:t>‹#›</a:t>
            </a:fld>
            <a:endParaRPr lang="en-US"/>
          </a:p>
        </p:txBody>
      </p:sp>
    </p:spTree>
    <p:extLst>
      <p:ext uri="{BB962C8B-B14F-4D97-AF65-F5344CB8AC3E}">
        <p14:creationId xmlns:p14="http://schemas.microsoft.com/office/powerpoint/2010/main" val="1993946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10/26/11</a:t>
            </a:r>
            <a:endParaRPr lang="en-US"/>
          </a:p>
        </p:txBody>
      </p:sp>
      <p:sp>
        <p:nvSpPr>
          <p:cNvPr id="6" name="Footer Placeholder 5"/>
          <p:cNvSpPr>
            <a:spLocks noGrp="1"/>
          </p:cNvSpPr>
          <p:nvPr>
            <p:ph type="ftr" sz="quarter" idx="11"/>
          </p:nvPr>
        </p:nvSpPr>
        <p:spPr/>
        <p:txBody>
          <a:bodyPr/>
          <a:lstStyle/>
          <a:p>
            <a:r>
              <a:rPr lang="en-US" smtClean="0"/>
              <a:t>http://security.ncsa.illinois.edu/s3i2/ </a:t>
            </a:r>
            <a:endParaRPr lang="en-US"/>
          </a:p>
        </p:txBody>
      </p:sp>
      <p:sp>
        <p:nvSpPr>
          <p:cNvPr id="7" name="Slide Number Placeholder 6"/>
          <p:cNvSpPr>
            <a:spLocks noGrp="1"/>
          </p:cNvSpPr>
          <p:nvPr>
            <p:ph type="sldNum" sz="quarter" idx="12"/>
          </p:nvPr>
        </p:nvSpPr>
        <p:spPr/>
        <p:txBody>
          <a:bodyPr/>
          <a:lstStyle/>
          <a:p>
            <a:fld id="{3018E441-9310-774D-94DF-931C742FA978}" type="slidenum">
              <a:rPr lang="en-US" smtClean="0"/>
              <a:t>‹#›</a:t>
            </a:fld>
            <a:endParaRPr lang="en-US"/>
          </a:p>
        </p:txBody>
      </p:sp>
    </p:spTree>
    <p:extLst>
      <p:ext uri="{BB962C8B-B14F-4D97-AF65-F5344CB8AC3E}">
        <p14:creationId xmlns:p14="http://schemas.microsoft.com/office/powerpoint/2010/main" val="2566588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10/26/11</a:t>
            </a:r>
            <a:endParaRPr lang="en-US"/>
          </a:p>
        </p:txBody>
      </p:sp>
      <p:sp>
        <p:nvSpPr>
          <p:cNvPr id="6" name="Footer Placeholder 5"/>
          <p:cNvSpPr>
            <a:spLocks noGrp="1"/>
          </p:cNvSpPr>
          <p:nvPr>
            <p:ph type="ftr" sz="quarter" idx="11"/>
          </p:nvPr>
        </p:nvSpPr>
        <p:spPr/>
        <p:txBody>
          <a:bodyPr/>
          <a:lstStyle/>
          <a:p>
            <a:r>
              <a:rPr lang="en-US" smtClean="0"/>
              <a:t>http://security.ncsa.illinois.edu/s3i2/ </a:t>
            </a:r>
            <a:endParaRPr lang="en-US"/>
          </a:p>
        </p:txBody>
      </p:sp>
      <p:sp>
        <p:nvSpPr>
          <p:cNvPr id="7" name="Slide Number Placeholder 6"/>
          <p:cNvSpPr>
            <a:spLocks noGrp="1"/>
          </p:cNvSpPr>
          <p:nvPr>
            <p:ph type="sldNum" sz="quarter" idx="12"/>
          </p:nvPr>
        </p:nvSpPr>
        <p:spPr/>
        <p:txBody>
          <a:bodyPr/>
          <a:lstStyle/>
          <a:p>
            <a:fld id="{3018E441-9310-774D-94DF-931C742FA978}" type="slidenum">
              <a:rPr lang="en-US" smtClean="0"/>
              <a:t>‹#›</a:t>
            </a:fld>
            <a:endParaRPr lang="en-US"/>
          </a:p>
        </p:txBody>
      </p:sp>
    </p:spTree>
    <p:extLst>
      <p:ext uri="{BB962C8B-B14F-4D97-AF65-F5344CB8AC3E}">
        <p14:creationId xmlns:p14="http://schemas.microsoft.com/office/powerpoint/2010/main" val="17921531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10/26/11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http://security.ncsa.illinois.edu/s3i2/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18E441-9310-774D-94DF-931C742FA978}" type="slidenum">
              <a:rPr lang="en-US" smtClean="0"/>
              <a:t>‹#›</a:t>
            </a:fld>
            <a:endParaRPr lang="en-US"/>
          </a:p>
        </p:txBody>
      </p:sp>
    </p:spTree>
    <p:extLst>
      <p:ext uri="{BB962C8B-B14F-4D97-AF65-F5344CB8AC3E}">
        <p14:creationId xmlns:p14="http://schemas.microsoft.com/office/powerpoint/2010/main" val="2917977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gi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14954"/>
            <a:ext cx="7772400" cy="1470025"/>
          </a:xfrm>
        </p:spPr>
        <p:txBody>
          <a:bodyPr>
            <a:normAutofit fontScale="90000"/>
          </a:bodyPr>
          <a:lstStyle/>
          <a:p>
            <a:r>
              <a:rPr lang="en-US" dirty="0" smtClean="0"/>
              <a:t>Second </a:t>
            </a:r>
            <a:br>
              <a:rPr lang="en-US" dirty="0" smtClean="0"/>
            </a:br>
            <a:r>
              <a:rPr lang="en-US" dirty="0" smtClean="0"/>
              <a:t>Scientific </a:t>
            </a:r>
            <a:r>
              <a:rPr lang="en-US" dirty="0"/>
              <a:t>Software Security Innovation Institute (S3I2) Workshop</a:t>
            </a:r>
          </a:p>
        </p:txBody>
      </p:sp>
      <p:sp>
        <p:nvSpPr>
          <p:cNvPr id="3" name="Subtitle 2"/>
          <p:cNvSpPr>
            <a:spLocks noGrp="1"/>
          </p:cNvSpPr>
          <p:nvPr>
            <p:ph type="subTitle" idx="1"/>
          </p:nvPr>
        </p:nvSpPr>
        <p:spPr>
          <a:xfrm>
            <a:off x="2933502" y="2958095"/>
            <a:ext cx="3211128" cy="1417983"/>
          </a:xfrm>
        </p:spPr>
        <p:txBody>
          <a:bodyPr>
            <a:normAutofit/>
          </a:bodyPr>
          <a:lstStyle/>
          <a:p>
            <a:r>
              <a:rPr lang="en-US" sz="2800" dirty="0" smtClean="0"/>
              <a:t>October 26, 2011</a:t>
            </a:r>
          </a:p>
          <a:p>
            <a:r>
              <a:rPr lang="en-US" sz="2800" dirty="0" smtClean="0"/>
              <a:t>Chicago, IL</a:t>
            </a:r>
            <a:endParaRPr lang="en-US" sz="2800" dirty="0"/>
          </a:p>
        </p:txBody>
      </p:sp>
      <p:sp>
        <p:nvSpPr>
          <p:cNvPr id="5" name="TextBox 4"/>
          <p:cNvSpPr txBox="1"/>
          <p:nvPr/>
        </p:nvSpPr>
        <p:spPr>
          <a:xfrm>
            <a:off x="680159" y="4376078"/>
            <a:ext cx="2436484" cy="584776"/>
          </a:xfrm>
          <a:prstGeom prst="rect">
            <a:avLst/>
          </a:prstGeom>
          <a:noFill/>
        </p:spPr>
        <p:txBody>
          <a:bodyPr wrap="none" rtlCol="0">
            <a:spAutoFit/>
          </a:bodyPr>
          <a:lstStyle/>
          <a:p>
            <a:pPr algn="ctr"/>
            <a:r>
              <a:rPr lang="en-US" sz="3200" dirty="0" smtClean="0"/>
              <a:t>Randal Butler</a:t>
            </a:r>
          </a:p>
        </p:txBody>
      </p:sp>
      <p:sp>
        <p:nvSpPr>
          <p:cNvPr id="6" name="TextBox 5"/>
          <p:cNvSpPr txBox="1"/>
          <p:nvPr/>
        </p:nvSpPr>
        <p:spPr>
          <a:xfrm>
            <a:off x="5836633" y="4376078"/>
            <a:ext cx="1994857" cy="584776"/>
          </a:xfrm>
          <a:prstGeom prst="rect">
            <a:avLst/>
          </a:prstGeom>
          <a:noFill/>
        </p:spPr>
        <p:txBody>
          <a:bodyPr wrap="none" rtlCol="0">
            <a:spAutoFit/>
          </a:bodyPr>
          <a:lstStyle/>
          <a:p>
            <a:pPr algn="ctr"/>
            <a:r>
              <a:rPr lang="en-US" sz="3200" dirty="0" smtClean="0"/>
              <a:t>Von Welch</a:t>
            </a:r>
          </a:p>
        </p:txBody>
      </p:sp>
      <p:pic>
        <p:nvPicPr>
          <p:cNvPr id="7" name="Picture 6" descr="CACR_IU_PTI2.H.CMY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2575" y="5038277"/>
            <a:ext cx="4230883" cy="1057721"/>
          </a:xfrm>
          <a:prstGeom prst="rect">
            <a:avLst/>
          </a:prstGeom>
        </p:spPr>
      </p:pic>
      <p:pic>
        <p:nvPicPr>
          <p:cNvPr id="9" name="Picture 8" descr="NCSA.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4615" y="5002128"/>
            <a:ext cx="1779814" cy="1093871"/>
          </a:xfrm>
          <a:prstGeom prst="rect">
            <a:avLst/>
          </a:prstGeom>
        </p:spPr>
      </p:pic>
    </p:spTree>
    <p:extLst>
      <p:ext uri="{BB962C8B-B14F-4D97-AF65-F5344CB8AC3E}">
        <p14:creationId xmlns:p14="http://schemas.microsoft.com/office/powerpoint/2010/main" val="30197509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Workshop Process</a:t>
            </a:r>
            <a:endParaRPr lang="en-US" dirty="0"/>
          </a:p>
        </p:txBody>
      </p:sp>
      <p:sp>
        <p:nvSpPr>
          <p:cNvPr id="3" name="Content Placeholder 2"/>
          <p:cNvSpPr>
            <a:spLocks noGrp="1"/>
          </p:cNvSpPr>
          <p:nvPr>
            <p:ph idx="1"/>
          </p:nvPr>
        </p:nvSpPr>
        <p:spPr/>
        <p:txBody>
          <a:bodyPr/>
          <a:lstStyle/>
          <a:p>
            <a:endParaRPr lang="en-US" dirty="0" smtClean="0"/>
          </a:p>
          <a:p>
            <a:r>
              <a:rPr lang="en-US" dirty="0" smtClean="0"/>
              <a:t>Survey circulated prior to workshop regarding cybersecurity needs.</a:t>
            </a:r>
          </a:p>
          <a:p>
            <a:endParaRPr lang="en-US" dirty="0"/>
          </a:p>
          <a:p>
            <a:r>
              <a:rPr lang="en-US" dirty="0" smtClean="0"/>
              <a:t>One day workshop in Arlington</a:t>
            </a:r>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10</a:t>
            </a:fld>
            <a:endParaRPr lang="en-US"/>
          </a:p>
        </p:txBody>
      </p:sp>
    </p:spTree>
    <p:extLst>
      <p:ext uri="{BB962C8B-B14F-4D97-AF65-F5344CB8AC3E}">
        <p14:creationId xmlns:p14="http://schemas.microsoft.com/office/powerpoint/2010/main" val="1855091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Report URL</a:t>
            </a:r>
            <a:endParaRPr lang="en-US" dirty="0"/>
          </a:p>
        </p:txBody>
      </p:sp>
      <p:sp>
        <p:nvSpPr>
          <p:cNvPr id="7" name="Content Placeholder 6"/>
          <p:cNvSpPr>
            <a:spLocks noGrp="1"/>
          </p:cNvSpPr>
          <p:nvPr>
            <p:ph idx="1"/>
          </p:nvPr>
        </p:nvSpPr>
        <p:spPr/>
        <p:txBody>
          <a:bodyPr>
            <a:normAutofit/>
          </a:bodyPr>
          <a:lstStyle/>
          <a:p>
            <a:pPr marL="0" indent="0" algn="ctr">
              <a:buNone/>
            </a:pPr>
            <a:endParaRPr lang="en-US" sz="2200" dirty="0" smtClean="0"/>
          </a:p>
          <a:p>
            <a:pPr marL="0" indent="0" algn="ctr">
              <a:buNone/>
            </a:pPr>
            <a:endParaRPr lang="en-US" sz="2200" dirty="0"/>
          </a:p>
          <a:p>
            <a:pPr marL="0" indent="0" algn="ctr">
              <a:buNone/>
            </a:pPr>
            <a:endParaRPr lang="en-US" sz="2200" dirty="0" smtClean="0"/>
          </a:p>
          <a:p>
            <a:pPr marL="0" indent="0" algn="ctr">
              <a:buNone/>
            </a:pPr>
            <a:r>
              <a:rPr lang="en-US" sz="2200" dirty="0" smtClean="0"/>
              <a:t>http</a:t>
            </a:r>
            <a:r>
              <a:rPr lang="en-US" sz="2200" dirty="0"/>
              <a:t>://</a:t>
            </a:r>
            <a:r>
              <a:rPr lang="en-US" sz="2200" dirty="0" err="1"/>
              <a:t>security.ncsa.illinois.edu</a:t>
            </a:r>
            <a:r>
              <a:rPr lang="en-US" sz="2200" dirty="0"/>
              <a:t>/s3i2/s3i2-workshop-final-report.pdf</a:t>
            </a:r>
          </a:p>
        </p:txBody>
      </p:sp>
      <p:sp>
        <p:nvSpPr>
          <p:cNvPr id="3" name="Date Placeholder 2"/>
          <p:cNvSpPr>
            <a:spLocks noGrp="1"/>
          </p:cNvSpPr>
          <p:nvPr>
            <p:ph type="dt" sz="half" idx="10"/>
          </p:nvPr>
        </p:nvSpPr>
        <p:spPr/>
        <p:txBody>
          <a:bodyPr/>
          <a:lstStyle/>
          <a:p>
            <a:r>
              <a:rPr lang="en-US" smtClean="0"/>
              <a:t>10/26/11</a:t>
            </a:r>
            <a:endParaRPr lang="en-US"/>
          </a:p>
        </p:txBody>
      </p:sp>
      <p:sp>
        <p:nvSpPr>
          <p:cNvPr id="4" name="Footer Placeholder 3"/>
          <p:cNvSpPr>
            <a:spLocks noGrp="1"/>
          </p:cNvSpPr>
          <p:nvPr>
            <p:ph type="ftr" sz="quarter" idx="11"/>
          </p:nvPr>
        </p:nvSpPr>
        <p:spPr/>
        <p:txBody>
          <a:bodyPr/>
          <a:lstStyle/>
          <a:p>
            <a:r>
              <a:rPr lang="en-US" smtClean="0"/>
              <a:t>http://security.ncsa.illinois.edu/s3i2/ </a:t>
            </a:r>
            <a:endParaRPr lang="en-US"/>
          </a:p>
        </p:txBody>
      </p:sp>
      <p:sp>
        <p:nvSpPr>
          <p:cNvPr id="5" name="Slide Number Placeholder 4"/>
          <p:cNvSpPr>
            <a:spLocks noGrp="1"/>
          </p:cNvSpPr>
          <p:nvPr>
            <p:ph type="sldNum" sz="quarter" idx="12"/>
          </p:nvPr>
        </p:nvSpPr>
        <p:spPr/>
        <p:txBody>
          <a:bodyPr/>
          <a:lstStyle/>
          <a:p>
            <a:fld id="{3018E441-9310-774D-94DF-931C742FA978}" type="slidenum">
              <a:rPr lang="en-US" smtClean="0"/>
              <a:t>11</a:t>
            </a:fld>
            <a:endParaRPr lang="en-US"/>
          </a:p>
        </p:txBody>
      </p:sp>
    </p:spTree>
    <p:extLst>
      <p:ext uri="{BB962C8B-B14F-4D97-AF65-F5344CB8AC3E}">
        <p14:creationId xmlns:p14="http://schemas.microsoft.com/office/powerpoint/2010/main" val="396582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First Workshop Representation</a:t>
            </a:r>
            <a:endParaRPr lang="en-US" dirty="0"/>
          </a:p>
        </p:txBody>
      </p:sp>
      <p:sp>
        <p:nvSpPr>
          <p:cNvPr id="8" name="Content Placeholder 7"/>
          <p:cNvSpPr>
            <a:spLocks noGrp="1"/>
          </p:cNvSpPr>
          <p:nvPr>
            <p:ph sz="half" idx="1"/>
          </p:nvPr>
        </p:nvSpPr>
        <p:spPr/>
        <p:txBody>
          <a:bodyPr>
            <a:normAutofit lnSpcReduction="10000"/>
          </a:bodyPr>
          <a:lstStyle/>
          <a:p>
            <a:r>
              <a:rPr lang="en-US" dirty="0" smtClean="0"/>
              <a:t>Blue Waters</a:t>
            </a:r>
          </a:p>
          <a:p>
            <a:r>
              <a:rPr lang="en-US" dirty="0" smtClean="0"/>
              <a:t>Data Conservancy</a:t>
            </a:r>
          </a:p>
          <a:p>
            <a:r>
              <a:rPr lang="en-US" dirty="0" err="1" smtClean="0"/>
              <a:t>DataONE</a:t>
            </a:r>
            <a:endParaRPr lang="en-US" dirty="0" smtClean="0"/>
          </a:p>
          <a:p>
            <a:r>
              <a:rPr lang="en-US" dirty="0" smtClean="0"/>
              <a:t>EGI</a:t>
            </a:r>
          </a:p>
          <a:p>
            <a:r>
              <a:rPr lang="en-US" dirty="0" err="1" smtClean="0"/>
              <a:t>FutureGrid</a:t>
            </a:r>
            <a:endParaRPr lang="en-US" dirty="0" smtClean="0"/>
          </a:p>
          <a:p>
            <a:r>
              <a:rPr lang="en-US" dirty="0" smtClean="0"/>
              <a:t>GENI</a:t>
            </a:r>
          </a:p>
          <a:p>
            <a:r>
              <a:rPr lang="en-US" dirty="0" smtClean="0"/>
              <a:t>Globus</a:t>
            </a:r>
          </a:p>
          <a:p>
            <a:r>
              <a:rPr lang="en-US" dirty="0" err="1" smtClean="0"/>
              <a:t>GroupScope</a:t>
            </a:r>
            <a:endParaRPr lang="en-US" dirty="0" smtClean="0"/>
          </a:p>
          <a:p>
            <a:r>
              <a:rPr lang="en-US" dirty="0"/>
              <a:t>I-</a:t>
            </a:r>
            <a:r>
              <a:rPr lang="en-US" dirty="0" err="1"/>
              <a:t>Chass</a:t>
            </a:r>
            <a:endParaRPr lang="en-US" dirty="0"/>
          </a:p>
          <a:p>
            <a:endParaRPr lang="en-US" dirty="0" smtClean="0"/>
          </a:p>
        </p:txBody>
      </p:sp>
      <p:sp>
        <p:nvSpPr>
          <p:cNvPr id="9" name="Content Placeholder 8"/>
          <p:cNvSpPr>
            <a:spLocks noGrp="1"/>
          </p:cNvSpPr>
          <p:nvPr>
            <p:ph sz="half" idx="2"/>
          </p:nvPr>
        </p:nvSpPr>
        <p:spPr/>
        <p:txBody>
          <a:bodyPr>
            <a:normAutofit lnSpcReduction="10000"/>
          </a:bodyPr>
          <a:lstStyle/>
          <a:p>
            <a:r>
              <a:rPr lang="en-US" dirty="0" smtClean="0"/>
              <a:t>Internet2</a:t>
            </a:r>
            <a:endParaRPr lang="en-US" dirty="0"/>
          </a:p>
          <a:p>
            <a:r>
              <a:rPr lang="en-US" dirty="0"/>
              <a:t>LIGO</a:t>
            </a:r>
          </a:p>
          <a:p>
            <a:r>
              <a:rPr lang="en-US" dirty="0"/>
              <a:t>LTER</a:t>
            </a:r>
          </a:p>
          <a:p>
            <a:r>
              <a:rPr lang="en-US" dirty="0" err="1" smtClean="0"/>
              <a:t>nanoHub</a:t>
            </a:r>
            <a:r>
              <a:rPr lang="en-US" dirty="0" smtClean="0"/>
              <a:t>, </a:t>
            </a:r>
            <a:r>
              <a:rPr lang="en-US" dirty="0" err="1" smtClean="0"/>
              <a:t>HUBzero</a:t>
            </a:r>
            <a:endParaRPr lang="en-US" dirty="0" smtClean="0"/>
          </a:p>
          <a:p>
            <a:r>
              <a:rPr lang="en-US" dirty="0" smtClean="0"/>
              <a:t>NEES</a:t>
            </a:r>
          </a:p>
          <a:p>
            <a:r>
              <a:rPr lang="en-US" dirty="0" smtClean="0"/>
              <a:t>NSF</a:t>
            </a:r>
          </a:p>
          <a:p>
            <a:r>
              <a:rPr lang="en-US" dirty="0" smtClean="0"/>
              <a:t>OSG</a:t>
            </a:r>
          </a:p>
          <a:p>
            <a:r>
              <a:rPr lang="en-US" dirty="0" smtClean="0"/>
              <a:t>SESF</a:t>
            </a:r>
          </a:p>
          <a:p>
            <a:r>
              <a:rPr lang="en-US" dirty="0" err="1" smtClean="0"/>
              <a:t>TeraGrid</a:t>
            </a:r>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12</a:t>
            </a:fld>
            <a:endParaRPr lang="en-US"/>
          </a:p>
        </p:txBody>
      </p:sp>
    </p:spTree>
    <p:extLst>
      <p:ext uri="{BB962C8B-B14F-4D97-AF65-F5344CB8AC3E}">
        <p14:creationId xmlns:p14="http://schemas.microsoft.com/office/powerpoint/2010/main" val="2026181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Sixteen Recommendations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Thirteen Dos and three Don’ts</a:t>
            </a:r>
          </a:p>
          <a:p>
            <a:pPr marL="0" indent="0">
              <a:buNone/>
            </a:pPr>
            <a:endParaRPr lang="en-US" dirty="0" smtClean="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13</a:t>
            </a:fld>
            <a:endParaRPr lang="en-US"/>
          </a:p>
        </p:txBody>
      </p:sp>
    </p:spTree>
    <p:extLst>
      <p:ext uri="{BB962C8B-B14F-4D97-AF65-F5344CB8AC3E}">
        <p14:creationId xmlns:p14="http://schemas.microsoft.com/office/powerpoint/2010/main" val="373456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Intellectual Leadership</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dirty="0"/>
              <a:t>A security-focused S2I2 should provide NSF and the NSF research community with security leadership and guidance.</a:t>
            </a:r>
          </a:p>
          <a:p>
            <a:pPr marL="514350" lvl="0" indent="-514350">
              <a:buFont typeface="+mj-lt"/>
              <a:buAutoNum type="arabicPeriod"/>
            </a:pPr>
            <a:r>
              <a:rPr lang="en-US" dirty="0"/>
              <a:t>A security-focused S2I2 should provide documentation, training, recommendations, and consulting to NSF cyberinfrastructure projects both on software security and security software</a:t>
            </a:r>
            <a:r>
              <a:rPr lang="en-US" dirty="0" smtClean="0"/>
              <a:t>.</a:t>
            </a:r>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14</a:t>
            </a:fld>
            <a:endParaRPr lang="en-US"/>
          </a:p>
        </p:txBody>
      </p:sp>
    </p:spTree>
    <p:extLst>
      <p:ext uri="{BB962C8B-B14F-4D97-AF65-F5344CB8AC3E}">
        <p14:creationId xmlns:p14="http://schemas.microsoft.com/office/powerpoint/2010/main" val="1674834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Short-term Software Support</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startAt="3"/>
            </a:pPr>
            <a:r>
              <a:rPr lang="en-US" dirty="0" smtClean="0"/>
              <a:t>A </a:t>
            </a:r>
            <a:r>
              <a:rPr lang="en-US" dirty="0"/>
              <a:t>security-focused S2I2 should provide </a:t>
            </a:r>
            <a:r>
              <a:rPr lang="en-US" u="sng" dirty="0"/>
              <a:t>short-term</a:t>
            </a:r>
            <a:r>
              <a:rPr lang="en-US" dirty="0"/>
              <a:t> support for orphaned security software deemed critical to NSF cyberinfrastructure projects</a:t>
            </a:r>
            <a:r>
              <a:rPr lang="en-US" dirty="0" smtClean="0"/>
              <a:t>.</a:t>
            </a:r>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15</a:t>
            </a:fld>
            <a:endParaRPr lang="en-US"/>
          </a:p>
        </p:txBody>
      </p:sp>
    </p:spTree>
    <p:extLst>
      <p:ext uri="{BB962C8B-B14F-4D97-AF65-F5344CB8AC3E}">
        <p14:creationId xmlns:p14="http://schemas.microsoft.com/office/powerpoint/2010/main" val="2783347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Assessment</a:t>
            </a:r>
            <a:endParaRPr lang="en-US" dirty="0"/>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rabicPeriod" startAt="4"/>
            </a:pPr>
            <a:r>
              <a:rPr lang="en-US" dirty="0" smtClean="0"/>
              <a:t>A </a:t>
            </a:r>
            <a:r>
              <a:rPr lang="en-US" dirty="0"/>
              <a:t>security-focused S2I2 should perform independent software security assessments</a:t>
            </a:r>
            <a:r>
              <a:rPr lang="en-US" dirty="0" smtClean="0"/>
              <a:t>.</a:t>
            </a:r>
          </a:p>
          <a:p>
            <a:pPr marL="514350" lvl="0" indent="-514350">
              <a:buFont typeface="+mj-lt"/>
              <a:buAutoNum type="arabicPeriod" startAt="5"/>
            </a:pPr>
            <a:r>
              <a:rPr lang="en-US" dirty="0"/>
              <a:t>A security-focused S2I2 should support security design reviews of MREFC projects or smaller CI development and integration efforts.</a:t>
            </a:r>
          </a:p>
          <a:p>
            <a:pPr marL="514350" lvl="0" indent="-514350">
              <a:buFont typeface="+mj-lt"/>
              <a:buAutoNum type="arabicPeriod" startAt="5"/>
            </a:pPr>
            <a:r>
              <a:rPr lang="en-US" dirty="0"/>
              <a:t>The institute should independently highlight/rank security software that NSF CI relies upon.</a:t>
            </a:r>
          </a:p>
          <a:p>
            <a:pPr marL="514350" lvl="0" indent="-514350">
              <a:buFont typeface="+mj-lt"/>
              <a:buAutoNum type="arabicPeriod" startAt="5"/>
            </a:pPr>
            <a:r>
              <a:rPr lang="en-US" dirty="0"/>
              <a:t>The institute should provide a security auditing service that includes vulnerability analysis and overall security assessment that validates security functions within a CI</a:t>
            </a:r>
            <a:r>
              <a:rPr lang="en-US" dirty="0" smtClean="0"/>
              <a:t>.</a:t>
            </a:r>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16</a:t>
            </a:fld>
            <a:endParaRPr lang="en-US"/>
          </a:p>
        </p:txBody>
      </p:sp>
    </p:spTree>
    <p:extLst>
      <p:ext uri="{BB962C8B-B14F-4D97-AF65-F5344CB8AC3E}">
        <p14:creationId xmlns:p14="http://schemas.microsoft.com/office/powerpoint/2010/main" val="1506579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a:t>
            </a:r>
            <a:r>
              <a:rPr lang="en-US" dirty="0" err="1" smtClean="0"/>
              <a:t>nots</a:t>
            </a:r>
            <a:r>
              <a:rPr lang="en-US" dirty="0" smtClean="0"/>
              <a:t>…</a:t>
            </a:r>
            <a:endParaRPr lang="en-US" dirty="0"/>
          </a:p>
        </p:txBody>
      </p:sp>
      <p:sp>
        <p:nvSpPr>
          <p:cNvPr id="3" name="Content Placeholder 2"/>
          <p:cNvSpPr>
            <a:spLocks noGrp="1"/>
          </p:cNvSpPr>
          <p:nvPr>
            <p:ph idx="1"/>
          </p:nvPr>
        </p:nvSpPr>
        <p:spPr/>
        <p:txBody>
          <a:bodyPr/>
          <a:lstStyle/>
          <a:p>
            <a:pPr marL="514350" lvl="0" indent="-514350">
              <a:buFont typeface="+mj-lt"/>
              <a:buAutoNum type="arabicPeriod" startAt="8"/>
            </a:pPr>
            <a:r>
              <a:rPr lang="en-US" dirty="0"/>
              <a:t>The institute should not develop software.</a:t>
            </a:r>
          </a:p>
          <a:p>
            <a:pPr marL="514350" lvl="0" indent="-514350">
              <a:buFont typeface="+mj-lt"/>
              <a:buAutoNum type="arabicPeriod" startAt="8"/>
            </a:pPr>
            <a:r>
              <a:rPr lang="en-US" dirty="0"/>
              <a:t>The institute should not do software integration.</a:t>
            </a:r>
          </a:p>
          <a:p>
            <a:pPr marL="514350" lvl="0" indent="-514350">
              <a:buFont typeface="+mj-lt"/>
              <a:buAutoNum type="arabicPeriod" startAt="8"/>
            </a:pPr>
            <a:r>
              <a:rPr lang="en-US" dirty="0"/>
              <a:t>The institute should not provide operational security services or replicate existing services.</a:t>
            </a:r>
          </a:p>
          <a:p>
            <a:pPr marL="514350" indent="-514350">
              <a:buFont typeface="+mj-lt"/>
              <a:buAutoNum type="arabicPeriod" startAt="8"/>
            </a:pPr>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17</a:t>
            </a:fld>
            <a:endParaRPr lang="en-US"/>
          </a:p>
        </p:txBody>
      </p:sp>
    </p:spTree>
    <p:extLst>
      <p:ext uri="{BB962C8B-B14F-4D97-AF65-F5344CB8AC3E}">
        <p14:creationId xmlns:p14="http://schemas.microsoft.com/office/powerpoint/2010/main" val="3461310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startAt="11"/>
            </a:pPr>
            <a:r>
              <a:rPr lang="en-US" dirty="0"/>
              <a:t>The institute should be governed in an open fashion that provides venues for stakeholders to discuss priorities and influence the institute’s activities.</a:t>
            </a:r>
          </a:p>
          <a:p>
            <a:pPr marL="514350" lvl="0" indent="-514350">
              <a:buFont typeface="+mj-lt"/>
              <a:buAutoNum type="arabicPeriod" startAt="11"/>
            </a:pPr>
            <a:r>
              <a:rPr lang="en-US" dirty="0"/>
              <a:t>The institute should be a synthesis point for expertise but not necessarily own all the expertise in-house.</a:t>
            </a:r>
          </a:p>
          <a:p>
            <a:pPr marL="514350" indent="-514350">
              <a:buFont typeface="+mj-lt"/>
              <a:buAutoNum type="arabicPeriod" startAt="11"/>
            </a:pPr>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18</a:t>
            </a:fld>
            <a:endParaRPr lang="en-US"/>
          </a:p>
        </p:txBody>
      </p:sp>
    </p:spTree>
    <p:extLst>
      <p:ext uri="{BB962C8B-B14F-4D97-AF65-F5344CB8AC3E}">
        <p14:creationId xmlns:p14="http://schemas.microsoft.com/office/powerpoint/2010/main" val="476111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startAt="13"/>
            </a:pPr>
            <a:r>
              <a:rPr lang="en-US" dirty="0" smtClean="0"/>
              <a:t>The </a:t>
            </a:r>
            <a:r>
              <a:rPr lang="en-US" dirty="0"/>
              <a:t>institute should coordinate its efforts and seek support across federal agencies including DHS, DOE, DARPA, and NIH.</a:t>
            </a:r>
          </a:p>
          <a:p>
            <a:pPr marL="514350" lvl="0" indent="-514350">
              <a:buFont typeface="+mj-lt"/>
              <a:buAutoNum type="arabicPeriod" startAt="13"/>
            </a:pPr>
            <a:r>
              <a:rPr lang="en-US" dirty="0"/>
              <a:t>The institute should have well defined relationships with the CMU Software Engineering Institute, InCommon, Internet2, REN-ISAC, and the XD TAIS</a:t>
            </a:r>
            <a:r>
              <a:rPr lang="en-US" dirty="0" smtClean="0"/>
              <a:t>.</a:t>
            </a:r>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19</a:t>
            </a:fld>
            <a:endParaRPr lang="en-US"/>
          </a:p>
        </p:txBody>
      </p:sp>
    </p:spTree>
    <p:extLst>
      <p:ext uri="{BB962C8B-B14F-4D97-AF65-F5344CB8AC3E}">
        <p14:creationId xmlns:p14="http://schemas.microsoft.com/office/powerpoint/2010/main" val="3553285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2</a:t>
            </a:fld>
            <a:endParaRPr lang="en-US"/>
          </a:p>
        </p:txBody>
      </p:sp>
    </p:spTree>
    <p:extLst>
      <p:ext uri="{BB962C8B-B14F-4D97-AF65-F5344CB8AC3E}">
        <p14:creationId xmlns:p14="http://schemas.microsoft.com/office/powerpoint/2010/main" val="250255533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 and Metrics</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startAt="15"/>
            </a:pPr>
            <a:r>
              <a:rPr lang="en-US" dirty="0" smtClean="0"/>
              <a:t>Funding </a:t>
            </a:r>
            <a:r>
              <a:rPr lang="en-US" dirty="0"/>
              <a:t>in addition to funds supplied by NSF for a security-focused software institute should be aggressively pursued.</a:t>
            </a:r>
          </a:p>
          <a:p>
            <a:pPr marL="514350" lvl="0" indent="-514350">
              <a:buFont typeface="+mj-lt"/>
              <a:buAutoNum type="arabicPeriod" startAt="15"/>
            </a:pPr>
            <a:r>
              <a:rPr lang="en-US" dirty="0"/>
              <a:t>The institute must document how it would gauge its own success.</a:t>
            </a:r>
          </a:p>
          <a:p>
            <a:pPr marL="514350" indent="-514350">
              <a:buFont typeface="+mj-lt"/>
              <a:buAutoNum type="arabicPeriod" startAt="15"/>
            </a:pPr>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20</a:t>
            </a:fld>
            <a:endParaRPr lang="en-US"/>
          </a:p>
        </p:txBody>
      </p:sp>
    </p:spTree>
    <p:extLst>
      <p:ext uri="{BB962C8B-B14F-4D97-AF65-F5344CB8AC3E}">
        <p14:creationId xmlns:p14="http://schemas.microsoft.com/office/powerpoint/2010/main" val="3261822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Break</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21</a:t>
            </a:fld>
            <a:endParaRPr lang="en-US"/>
          </a:p>
        </p:txBody>
      </p:sp>
    </p:spTree>
    <p:extLst>
      <p:ext uri="{BB962C8B-B14F-4D97-AF65-F5344CB8AC3E}">
        <p14:creationId xmlns:p14="http://schemas.microsoft.com/office/powerpoint/2010/main" val="589384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LIGO Experiences</a:t>
            </a:r>
            <a:endParaRPr lang="en-US" dirty="0"/>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22</a:t>
            </a:fld>
            <a:endParaRPr lang="en-US"/>
          </a:p>
        </p:txBody>
      </p:sp>
    </p:spTree>
    <p:extLst>
      <p:ext uri="{BB962C8B-B14F-4D97-AF65-F5344CB8AC3E}">
        <p14:creationId xmlns:p14="http://schemas.microsoft.com/office/powerpoint/2010/main" val="363258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23</a:t>
            </a:fld>
            <a:endParaRPr lang="en-US"/>
          </a:p>
        </p:txBody>
      </p:sp>
    </p:spTree>
    <p:extLst>
      <p:ext uri="{BB962C8B-B14F-4D97-AF65-F5344CB8AC3E}">
        <p14:creationId xmlns:p14="http://schemas.microsoft.com/office/powerpoint/2010/main" val="3318806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NSF CI</a:t>
            </a:r>
            <a:endParaRPr lang="en-US" dirty="0"/>
          </a:p>
        </p:txBody>
      </p:sp>
      <p:sp>
        <p:nvSpPr>
          <p:cNvPr id="8" name="Content Placeholder 7"/>
          <p:cNvSpPr>
            <a:spLocks noGrp="1"/>
          </p:cNvSpPr>
          <p:nvPr>
            <p:ph idx="1"/>
          </p:nvPr>
        </p:nvSpPr>
        <p:spPr/>
        <p:txBody>
          <a:bodyPr>
            <a:normAutofit/>
          </a:bodyPr>
          <a:lstStyle/>
          <a:p>
            <a:r>
              <a:rPr lang="en-US" dirty="0" smtClean="0"/>
              <a:t>NSF CI is tens of projects, across dozens of sites, with hundreds of implementers and tens of thousands of users.</a:t>
            </a:r>
          </a:p>
          <a:p>
            <a:r>
              <a:rPr lang="en-US" dirty="0" smtClean="0"/>
              <a:t>This is a significant IT effort</a:t>
            </a:r>
            <a:r>
              <a:rPr lang="en-US" dirty="0" smtClean="0"/>
              <a:t>!</a:t>
            </a:r>
          </a:p>
          <a:p>
            <a:r>
              <a:rPr lang="en-US" dirty="0" smtClean="0"/>
              <a:t>But cybersecurity today across this effort is haphazard.</a:t>
            </a:r>
            <a:endParaRPr lang="en-US" dirty="0" smtClean="0"/>
          </a:p>
          <a:p>
            <a:pPr marL="0"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24</a:t>
            </a:fld>
            <a:endParaRPr lang="en-US"/>
          </a:p>
        </p:txBody>
      </p:sp>
    </p:spTree>
    <p:extLst>
      <p:ext uri="{BB962C8B-B14F-4D97-AF65-F5344CB8AC3E}">
        <p14:creationId xmlns:p14="http://schemas.microsoft.com/office/powerpoint/2010/main" val="2246304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Cybersecurity of NSF CI should not be limited by lack of available expertise.</a:t>
            </a:r>
            <a:endParaRPr lang="en-US" dirty="0" smtClean="0"/>
          </a:p>
          <a:p>
            <a:pPr lvl="1"/>
            <a:r>
              <a:rPr lang="en-US" dirty="0" smtClean="0"/>
              <a:t>All projects have access to knowledge about available cybersecurity R&amp;D, technologies, best practices, policies, procedures, etc.</a:t>
            </a:r>
          </a:p>
          <a:p>
            <a:pPr lvl="1"/>
            <a:r>
              <a:rPr lang="en-US" dirty="0" smtClean="0"/>
              <a:t>Lessons </a:t>
            </a:r>
            <a:r>
              <a:rPr lang="en-US" dirty="0"/>
              <a:t>learned and successes </a:t>
            </a:r>
            <a:r>
              <a:rPr lang="en-US" dirty="0" smtClean="0"/>
              <a:t>flow freely </a:t>
            </a:r>
            <a:r>
              <a:rPr lang="en-US" dirty="0"/>
              <a:t>between </a:t>
            </a:r>
            <a:r>
              <a:rPr lang="en-US" dirty="0" smtClean="0"/>
              <a:t>projects.</a:t>
            </a:r>
          </a:p>
          <a:p>
            <a:pPr marL="514350" indent="-514350">
              <a:buFont typeface="+mj-lt"/>
              <a:buAutoNum type="arabicPeriod"/>
            </a:pPr>
            <a:r>
              <a:rPr lang="en-US" dirty="0" smtClean="0"/>
              <a:t>Community constantly advances state of the art in cybersecurity practice, drawing from own experiences and advancements of others.</a:t>
            </a:r>
            <a:endParaRPr lang="en-US" dirty="0" smtClean="0"/>
          </a:p>
          <a:p>
            <a:endParaRPr lang="en-US" dirty="0" smtClean="0"/>
          </a:p>
          <a:p>
            <a:endParaRPr lang="en-US" dirty="0"/>
          </a:p>
          <a:p>
            <a:endParaRPr lang="en-US" dirty="0" smtClean="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25</a:t>
            </a:fld>
            <a:endParaRPr lang="en-US"/>
          </a:p>
        </p:txBody>
      </p:sp>
    </p:spTree>
    <p:extLst>
      <p:ext uri="{BB962C8B-B14F-4D97-AF65-F5344CB8AC3E}">
        <p14:creationId xmlns:p14="http://schemas.microsoft.com/office/powerpoint/2010/main" val="544577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a:t>
            </a:r>
            <a:endParaRPr lang="en-US" dirty="0"/>
          </a:p>
        </p:txBody>
      </p:sp>
      <p:sp>
        <p:nvSpPr>
          <p:cNvPr id="3" name="Content Placeholder 2"/>
          <p:cNvSpPr>
            <a:spLocks noGrp="1"/>
          </p:cNvSpPr>
          <p:nvPr>
            <p:ph idx="1"/>
          </p:nvPr>
        </p:nvSpPr>
        <p:spPr/>
        <p:txBody>
          <a:bodyPr>
            <a:normAutofit fontScale="92500" lnSpcReduction="20000"/>
          </a:bodyPr>
          <a:lstStyle/>
          <a:p>
            <a:r>
              <a:rPr lang="en-US" dirty="0"/>
              <a:t>Cybersecurity expertise is not readily available to all projects.</a:t>
            </a:r>
          </a:p>
          <a:p>
            <a:r>
              <a:rPr lang="en-US" dirty="0"/>
              <a:t>Big projects </a:t>
            </a:r>
            <a:r>
              <a:rPr lang="en-US" dirty="0" smtClean="0"/>
              <a:t>might be able to budget a cybersecurity person.</a:t>
            </a:r>
            <a:endParaRPr lang="en-US" dirty="0"/>
          </a:p>
          <a:p>
            <a:pPr lvl="1"/>
            <a:r>
              <a:rPr lang="en-US" dirty="0" smtClean="0"/>
              <a:t>But there is not enough talent to be on all proposal teams.</a:t>
            </a:r>
            <a:endParaRPr lang="en-US" dirty="0"/>
          </a:p>
          <a:p>
            <a:r>
              <a:rPr lang="en-US" dirty="0"/>
              <a:t>Small projects do their best</a:t>
            </a:r>
            <a:r>
              <a:rPr lang="en-US" dirty="0" smtClean="0"/>
              <a:t>.</a:t>
            </a:r>
          </a:p>
          <a:p>
            <a:r>
              <a:rPr lang="en-US" dirty="0" smtClean="0"/>
              <a:t>It’s scary to use something you don’t control.</a:t>
            </a:r>
            <a:endParaRPr lang="en-US" dirty="0" smtClean="0"/>
          </a:p>
          <a:p>
            <a:r>
              <a:rPr lang="en-US" dirty="0" smtClean="0"/>
              <a:t>Tighter project planning, less discretionary funding limits </a:t>
            </a:r>
            <a:r>
              <a:rPr lang="en-US" dirty="0" smtClean="0"/>
              <a:t>flexibility.</a:t>
            </a:r>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26</a:t>
            </a:fld>
            <a:endParaRPr lang="en-US"/>
          </a:p>
        </p:txBody>
      </p:sp>
    </p:spTree>
    <p:extLst>
      <p:ext uri="{BB962C8B-B14F-4D97-AF65-F5344CB8AC3E}">
        <p14:creationId xmlns:p14="http://schemas.microsoft.com/office/powerpoint/2010/main" val="3776300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cybersecurity needs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Peak at project inception</a:t>
            </a:r>
          </a:p>
          <a:p>
            <a:pPr lvl="1"/>
            <a:r>
              <a:rPr lang="en-US" dirty="0" smtClean="0"/>
              <a:t>Understanding needs, solutions</a:t>
            </a:r>
          </a:p>
          <a:p>
            <a:pPr lvl="1"/>
            <a:r>
              <a:rPr lang="en-US" dirty="0" smtClean="0"/>
              <a:t>Typically first challenge to collaboration</a:t>
            </a:r>
          </a:p>
          <a:p>
            <a:r>
              <a:rPr lang="en-US" dirty="0" smtClean="0"/>
              <a:t>But occur cradle to grave</a:t>
            </a:r>
          </a:p>
          <a:p>
            <a:pPr lvl="1"/>
            <a:r>
              <a:rPr lang="en-US" dirty="0" smtClean="0"/>
              <a:t>Changes in technology</a:t>
            </a:r>
          </a:p>
          <a:p>
            <a:pPr lvl="1"/>
            <a:r>
              <a:rPr lang="en-US" dirty="0" smtClean="0"/>
              <a:t>Changes in community needs</a:t>
            </a:r>
          </a:p>
          <a:p>
            <a:pPr lvl="1"/>
            <a:r>
              <a:rPr lang="en-US" dirty="0" smtClean="0"/>
              <a:t>Deployment and interaction with operations</a:t>
            </a:r>
          </a:p>
          <a:p>
            <a:pPr lvl="1"/>
            <a:r>
              <a:rPr lang="en-US" dirty="0" smtClean="0"/>
              <a:t>Predictable and not</a:t>
            </a:r>
          </a:p>
          <a:p>
            <a:r>
              <a:rPr lang="en-US" dirty="0" smtClean="0"/>
              <a:t>Are not “one size fits all”</a:t>
            </a:r>
          </a:p>
          <a:p>
            <a:pPr lvl="1"/>
            <a:r>
              <a:rPr lang="en-US" dirty="0" smtClean="0"/>
              <a:t>Different needs, cultures, collaborations, technologies</a:t>
            </a:r>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27</a:t>
            </a:fld>
            <a:endParaRPr lang="en-US"/>
          </a:p>
        </p:txBody>
      </p:sp>
    </p:spTree>
    <p:extLst>
      <p:ext uri="{BB962C8B-B14F-4D97-AF65-F5344CB8AC3E}">
        <p14:creationId xmlns:p14="http://schemas.microsoft.com/office/powerpoint/2010/main" val="3089340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 of needs</a:t>
            </a:r>
            <a:endParaRPr lang="en-US" dirty="0"/>
          </a:p>
        </p:txBody>
      </p:sp>
      <p:sp>
        <p:nvSpPr>
          <p:cNvPr id="3" name="Content Placeholder 2"/>
          <p:cNvSpPr>
            <a:spLocks noGrp="1"/>
          </p:cNvSpPr>
          <p:nvPr>
            <p:ph idx="1"/>
          </p:nvPr>
        </p:nvSpPr>
        <p:spPr/>
        <p:txBody>
          <a:bodyPr>
            <a:normAutofit/>
          </a:bodyPr>
          <a:lstStyle/>
          <a:p>
            <a:r>
              <a:rPr lang="en-US" dirty="0" smtClean="0"/>
              <a:t>Understanding </a:t>
            </a:r>
            <a:r>
              <a:rPr lang="en-US" dirty="0" smtClean="0"/>
              <a:t>trust requirements</a:t>
            </a:r>
            <a:endParaRPr lang="en-US" dirty="0" smtClean="0"/>
          </a:p>
          <a:p>
            <a:pPr lvl="1"/>
            <a:r>
              <a:rPr lang="en-US" dirty="0"/>
              <a:t>Own needs, </a:t>
            </a:r>
            <a:r>
              <a:rPr lang="en-US" dirty="0" smtClean="0"/>
              <a:t>risk </a:t>
            </a:r>
            <a:r>
              <a:rPr lang="en-US" dirty="0"/>
              <a:t>analysis and tolerance</a:t>
            </a:r>
          </a:p>
          <a:p>
            <a:pPr lvl="1"/>
            <a:r>
              <a:rPr lang="en-US" dirty="0" smtClean="0"/>
              <a:t>Needs </a:t>
            </a:r>
            <a:r>
              <a:rPr lang="en-US" dirty="0" smtClean="0"/>
              <a:t>of collaborators, </a:t>
            </a:r>
            <a:r>
              <a:rPr lang="en-US" dirty="0" err="1" smtClean="0"/>
              <a:t>deployers</a:t>
            </a:r>
            <a:r>
              <a:rPr lang="en-US" dirty="0" smtClean="0"/>
              <a:t>, sites, etc.</a:t>
            </a:r>
          </a:p>
          <a:p>
            <a:r>
              <a:rPr lang="en-US" dirty="0" smtClean="0"/>
              <a:t>Choosing </a:t>
            </a:r>
            <a:r>
              <a:rPr lang="en-US" dirty="0" smtClean="0"/>
              <a:t>technologies</a:t>
            </a:r>
          </a:p>
          <a:p>
            <a:pPr lvl="1"/>
            <a:r>
              <a:rPr lang="en-US" dirty="0" smtClean="0"/>
              <a:t>What works? What is interoperable?</a:t>
            </a:r>
          </a:p>
          <a:p>
            <a:pPr lvl="1"/>
            <a:r>
              <a:rPr lang="en-US" dirty="0" smtClean="0"/>
              <a:t>What’s secure enough? What’s “enough”?</a:t>
            </a:r>
          </a:p>
          <a:p>
            <a:r>
              <a:rPr lang="en-US" dirty="0" smtClean="0"/>
              <a:t>SW development </a:t>
            </a:r>
            <a:r>
              <a:rPr lang="en-US" dirty="0" smtClean="0"/>
              <a:t>advice</a:t>
            </a:r>
            <a:endParaRPr lang="en-US" dirty="0"/>
          </a:p>
          <a:p>
            <a:r>
              <a:rPr lang="en-US" dirty="0" smtClean="0"/>
              <a:t>Independent assessment</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28</a:t>
            </a:fld>
            <a:endParaRPr lang="en-US"/>
          </a:p>
        </p:txBody>
      </p:sp>
    </p:spTree>
    <p:extLst>
      <p:ext uri="{BB962C8B-B14F-4D97-AF65-F5344CB8AC3E}">
        <p14:creationId xmlns:p14="http://schemas.microsoft.com/office/powerpoint/2010/main" val="3761548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 of needs</a:t>
            </a:r>
            <a:endParaRPr lang="en-US" dirty="0"/>
          </a:p>
        </p:txBody>
      </p:sp>
      <p:sp>
        <p:nvSpPr>
          <p:cNvPr id="3" name="Content Placeholder 2"/>
          <p:cNvSpPr>
            <a:spLocks noGrp="1"/>
          </p:cNvSpPr>
          <p:nvPr>
            <p:ph idx="1"/>
          </p:nvPr>
        </p:nvSpPr>
        <p:spPr/>
        <p:txBody>
          <a:bodyPr>
            <a:normAutofit/>
          </a:bodyPr>
          <a:lstStyle/>
          <a:p>
            <a:r>
              <a:rPr lang="en-US" dirty="0" smtClean="0"/>
              <a:t>Understanding </a:t>
            </a:r>
            <a:r>
              <a:rPr lang="en-US" dirty="0" smtClean="0"/>
              <a:t>operational requirements</a:t>
            </a:r>
          </a:p>
          <a:p>
            <a:pPr lvl="1"/>
            <a:r>
              <a:rPr lang="en-US" dirty="0" smtClean="0"/>
              <a:t>Authentication, </a:t>
            </a:r>
            <a:r>
              <a:rPr lang="en-US" dirty="0" smtClean="0"/>
              <a:t>logging, incident </a:t>
            </a:r>
            <a:r>
              <a:rPr lang="en-US" dirty="0" smtClean="0"/>
              <a:t>response, etc.</a:t>
            </a:r>
            <a:endParaRPr lang="en-US" dirty="0" smtClean="0"/>
          </a:p>
          <a:p>
            <a:r>
              <a:rPr lang="en-US" dirty="0" smtClean="0"/>
              <a:t>Understanding </a:t>
            </a:r>
            <a:r>
              <a:rPr lang="en-US" dirty="0" smtClean="0"/>
              <a:t>changes, new options</a:t>
            </a:r>
          </a:p>
          <a:p>
            <a:r>
              <a:rPr lang="en-US" dirty="0" smtClean="0"/>
              <a:t>Helping with fires</a:t>
            </a:r>
          </a:p>
          <a:p>
            <a:pPr lvl="1"/>
            <a:r>
              <a:rPr lang="en-US" dirty="0" smtClean="0"/>
              <a:t>Incidents, unexpected changes</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29</a:t>
            </a:fld>
            <a:endParaRPr lang="en-US"/>
          </a:p>
        </p:txBody>
      </p:sp>
    </p:spTree>
    <p:extLst>
      <p:ext uri="{BB962C8B-B14F-4D97-AF65-F5344CB8AC3E}">
        <p14:creationId xmlns:p14="http://schemas.microsoft.com/office/powerpoint/2010/main" val="2209071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endParaRPr lang="en-US" dirty="0" smtClean="0"/>
          </a:p>
          <a:p>
            <a:pPr marL="0" indent="0" algn="ctr">
              <a:buNone/>
            </a:pPr>
            <a:r>
              <a:rPr lang="en-US" dirty="0" smtClean="0"/>
              <a:t>Deanna Spivey for logistics</a:t>
            </a:r>
          </a:p>
          <a:p>
            <a:pPr marL="457200" lvl="1" indent="0" algn="ctr">
              <a:buNone/>
            </a:pPr>
            <a:endParaRPr lang="en-US" dirty="0" smtClean="0"/>
          </a:p>
          <a:p>
            <a:pPr marL="457200" lvl="1" indent="0" algn="ctr">
              <a:buNone/>
            </a:pPr>
            <a:endParaRPr lang="en-US" dirty="0"/>
          </a:p>
          <a:p>
            <a:pPr marL="457200" lvl="1" indent="0" algn="ctr">
              <a:buNone/>
            </a:pPr>
            <a:endParaRPr lang="en-US" dirty="0" smtClean="0"/>
          </a:p>
          <a:p>
            <a:pPr marL="0" indent="0" algn="ctr">
              <a:buNone/>
            </a:pPr>
            <a:endParaRPr lang="en-US" dirty="0" smtClean="0"/>
          </a:p>
          <a:p>
            <a:pPr marL="0" indent="0" algn="ctr">
              <a:buNone/>
            </a:pPr>
            <a:endParaRPr lang="en-US" dirty="0" smtClean="0"/>
          </a:p>
          <a:p>
            <a:pPr marL="457200" lvl="1" indent="0" algn="ctr">
              <a:buNone/>
            </a:pPr>
            <a:r>
              <a:rPr lang="en-US" sz="1900" dirty="0" smtClean="0"/>
              <a:t>This material is based on work support by the National Science Foundation under grant number 1043843. Any opinions, findings, and conclusions or recommendations expressed in this materials are those of the author(s) and do not necessarily reflect the views of the National Science Foundation. </a:t>
            </a:r>
            <a:endParaRPr lang="en-US" sz="1900"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3</a:t>
            </a:fld>
            <a:endParaRPr lang="en-US"/>
          </a:p>
        </p:txBody>
      </p:sp>
      <p:pic>
        <p:nvPicPr>
          <p:cNvPr id="7" name="Picture 6" descr="nsf.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8243" y="3791856"/>
            <a:ext cx="5257800" cy="1016000"/>
          </a:xfrm>
          <a:prstGeom prst="rect">
            <a:avLst/>
          </a:prstGeom>
        </p:spPr>
      </p:pic>
    </p:spTree>
    <p:extLst>
      <p:ext uri="{BB962C8B-B14F-4D97-AF65-F5344CB8AC3E}">
        <p14:creationId xmlns:p14="http://schemas.microsoft.com/office/powerpoint/2010/main" val="144309057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t>
            </a:r>
            <a:r>
              <a:rPr lang="en-US" dirty="0" smtClean="0"/>
              <a:t>could be done to </a:t>
            </a:r>
            <a:r>
              <a:rPr lang="en-US" dirty="0" smtClean="0"/>
              <a:t>help?</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30</a:t>
            </a:fld>
            <a:endParaRPr lang="en-US"/>
          </a:p>
        </p:txBody>
      </p:sp>
    </p:spTree>
    <p:extLst>
      <p:ext uri="{BB962C8B-B14F-4D97-AF65-F5344CB8AC3E}">
        <p14:creationId xmlns:p14="http://schemas.microsoft.com/office/powerpoint/2010/main" val="17693601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Our History</a:t>
            </a:r>
            <a:endParaRPr lang="en-US" dirty="0"/>
          </a:p>
        </p:txBody>
      </p:sp>
      <p:sp>
        <p:nvSpPr>
          <p:cNvPr id="8" name="Content Placeholder 7"/>
          <p:cNvSpPr>
            <a:spLocks noGrp="1"/>
          </p:cNvSpPr>
          <p:nvPr>
            <p:ph idx="1"/>
          </p:nvPr>
        </p:nvSpPr>
        <p:spPr/>
        <p:txBody>
          <a:bodyPr>
            <a:normAutofit fontScale="92500" lnSpcReduction="20000"/>
          </a:bodyPr>
          <a:lstStyle/>
          <a:p>
            <a:r>
              <a:rPr lang="en-US" dirty="0" smtClean="0"/>
              <a:t>10+ years of engaging CI projects on cybersecurity</a:t>
            </a:r>
          </a:p>
          <a:p>
            <a:pPr lvl="1"/>
            <a:r>
              <a:rPr lang="en-US" dirty="0" smtClean="0"/>
              <a:t>LIGO, OOI, </a:t>
            </a:r>
            <a:r>
              <a:rPr lang="en-US" dirty="0" err="1" smtClean="0"/>
              <a:t>DataOne</a:t>
            </a:r>
            <a:r>
              <a:rPr lang="en-US" dirty="0" smtClean="0"/>
              <a:t>, </a:t>
            </a:r>
            <a:r>
              <a:rPr lang="en-US" dirty="0" err="1" smtClean="0"/>
              <a:t>TeraGrid</a:t>
            </a:r>
            <a:r>
              <a:rPr lang="en-US" dirty="0" smtClean="0"/>
              <a:t>/XSEDE, OSG, </a:t>
            </a:r>
            <a:r>
              <a:rPr lang="en-US" dirty="0" err="1" smtClean="0"/>
              <a:t>FutureGrid</a:t>
            </a:r>
            <a:r>
              <a:rPr lang="en-US" dirty="0" smtClean="0"/>
              <a:t>, </a:t>
            </a:r>
            <a:r>
              <a:rPr lang="en-US" dirty="0" err="1" smtClean="0"/>
              <a:t>iPlant</a:t>
            </a:r>
            <a:r>
              <a:rPr lang="en-US" dirty="0" smtClean="0"/>
              <a:t>, Globus, DES, </a:t>
            </a:r>
            <a:r>
              <a:rPr lang="en-US" dirty="0" smtClean="0"/>
              <a:t>IRNC, …</a:t>
            </a:r>
            <a:endParaRPr lang="en-US" dirty="0" smtClean="0"/>
          </a:p>
          <a:p>
            <a:pPr lvl="1"/>
            <a:r>
              <a:rPr lang="en-US" dirty="0" smtClean="0"/>
              <a:t>Working to understand need </a:t>
            </a:r>
            <a:r>
              <a:rPr lang="en-US" dirty="0" smtClean="0"/>
              <a:t>of operations.</a:t>
            </a:r>
          </a:p>
          <a:p>
            <a:r>
              <a:rPr lang="en-US" dirty="0" smtClean="0"/>
              <a:t>Advancing identity management</a:t>
            </a:r>
            <a:endParaRPr lang="en-US" dirty="0" smtClean="0"/>
          </a:p>
          <a:p>
            <a:r>
              <a:rPr lang="en-US" dirty="0" smtClean="0"/>
              <a:t>Numerous </a:t>
            </a:r>
            <a:r>
              <a:rPr lang="en-US" dirty="0" smtClean="0"/>
              <a:t>workshops to build consensus.</a:t>
            </a:r>
            <a:endParaRPr lang="en-US" dirty="0" smtClean="0"/>
          </a:p>
          <a:p>
            <a:r>
              <a:rPr lang="en-US" dirty="0" smtClean="0"/>
              <a:t>Bridging between communities</a:t>
            </a:r>
          </a:p>
          <a:p>
            <a:pPr lvl="1"/>
            <a:r>
              <a:rPr lang="en-US" dirty="0" smtClean="0"/>
              <a:t>Internet2/InCommon, EGI, IGTF, DOE</a:t>
            </a:r>
          </a:p>
          <a:p>
            <a:r>
              <a:rPr lang="en-US" dirty="0" smtClean="0"/>
              <a:t>Roadmaps, papers, best practices</a:t>
            </a:r>
          </a:p>
          <a:p>
            <a:pPr marL="457200" lvl="1" indent="0">
              <a:buNone/>
            </a:pPr>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31</a:t>
            </a:fld>
            <a:endParaRPr lang="en-US"/>
          </a:p>
        </p:txBody>
      </p:sp>
    </p:spTree>
    <p:extLst>
      <p:ext uri="{BB962C8B-B14F-4D97-AF65-F5344CB8AC3E}">
        <p14:creationId xmlns:p14="http://schemas.microsoft.com/office/powerpoint/2010/main" val="1985683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cybersecurity efforts</a:t>
            </a:r>
            <a:endParaRPr lang="en-US" dirty="0"/>
          </a:p>
        </p:txBody>
      </p:sp>
      <p:sp>
        <p:nvSpPr>
          <p:cNvPr id="3" name="Content Placeholder 2"/>
          <p:cNvSpPr>
            <a:spLocks noGrp="1"/>
          </p:cNvSpPr>
          <p:nvPr>
            <p:ph idx="1"/>
          </p:nvPr>
        </p:nvSpPr>
        <p:spPr/>
        <p:txBody>
          <a:bodyPr/>
          <a:lstStyle/>
          <a:p>
            <a:r>
              <a:rPr lang="en-US" dirty="0" smtClean="0"/>
              <a:t>CILogon, Bedrock – identity focused</a:t>
            </a:r>
          </a:p>
          <a:p>
            <a:r>
              <a:rPr lang="en-US" dirty="0" smtClean="0"/>
              <a:t>MIST – code review</a:t>
            </a:r>
          </a:p>
          <a:p>
            <a:r>
              <a:rPr lang="en-US" dirty="0" smtClean="0"/>
              <a:t>Secure Science Gateways – portal focus</a:t>
            </a:r>
          </a:p>
          <a:p>
            <a:r>
              <a:rPr lang="en-US" dirty="0" smtClean="0"/>
              <a:t>ISACs, </a:t>
            </a:r>
            <a:r>
              <a:rPr lang="en-US" dirty="0" smtClean="0"/>
              <a:t>CERT, etc. – targeted at security professionals</a:t>
            </a:r>
          </a:p>
          <a:p>
            <a:r>
              <a:rPr lang="en-US" dirty="0" smtClean="0"/>
              <a:t>Commercial consulting companies</a:t>
            </a:r>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32</a:t>
            </a:fld>
            <a:endParaRPr lang="en-US"/>
          </a:p>
        </p:txBody>
      </p:sp>
    </p:spTree>
    <p:extLst>
      <p:ext uri="{BB962C8B-B14F-4D97-AF65-F5344CB8AC3E}">
        <p14:creationId xmlns:p14="http://schemas.microsoft.com/office/powerpoint/2010/main" val="21013615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has been shown to work</a:t>
            </a:r>
            <a:endParaRPr lang="en-US" dirty="0"/>
          </a:p>
        </p:txBody>
      </p:sp>
      <p:sp>
        <p:nvSpPr>
          <p:cNvPr id="3" name="Content Placeholder 2"/>
          <p:cNvSpPr>
            <a:spLocks noGrp="1"/>
          </p:cNvSpPr>
          <p:nvPr>
            <p:ph idx="1"/>
          </p:nvPr>
        </p:nvSpPr>
        <p:spPr/>
        <p:txBody>
          <a:bodyPr>
            <a:normAutofit lnSpcReduction="10000"/>
          </a:bodyPr>
          <a:lstStyle/>
          <a:p>
            <a:r>
              <a:rPr lang="en-US" dirty="0" smtClean="0"/>
              <a:t>One-on-one with projects providing cybersecurity expertise.</a:t>
            </a:r>
            <a:endParaRPr lang="en-US" dirty="0" smtClean="0"/>
          </a:p>
          <a:p>
            <a:r>
              <a:rPr lang="en-US" dirty="0" smtClean="0"/>
              <a:t>Helping determine needs and </a:t>
            </a:r>
            <a:r>
              <a:rPr lang="en-US" dirty="0" smtClean="0"/>
              <a:t>risks, </a:t>
            </a:r>
            <a:r>
              <a:rPr lang="en-US" dirty="0" smtClean="0"/>
              <a:t>explaining options.</a:t>
            </a:r>
          </a:p>
          <a:p>
            <a:r>
              <a:rPr lang="en-US" dirty="0" smtClean="0"/>
              <a:t>Evaluation/guidance of software, technologies.</a:t>
            </a:r>
            <a:endParaRPr lang="en-US" dirty="0" smtClean="0"/>
          </a:p>
          <a:p>
            <a:r>
              <a:rPr lang="en-US" dirty="0"/>
              <a:t>Creating a local expert within each </a:t>
            </a:r>
            <a:r>
              <a:rPr lang="en-US" dirty="0" smtClean="0"/>
              <a:t>project who becomes part of the larger community.</a:t>
            </a:r>
            <a:endParaRPr lang="en-US" dirty="0"/>
          </a:p>
          <a:p>
            <a:r>
              <a:rPr lang="en-US" dirty="0" smtClean="0"/>
              <a:t>Cradle</a:t>
            </a:r>
            <a:r>
              <a:rPr lang="en-US" dirty="0" smtClean="0"/>
              <a:t>-to-grave, planned and </a:t>
            </a:r>
            <a:r>
              <a:rPr lang="en-US" dirty="0" smtClean="0"/>
              <a:t>unplanned.</a:t>
            </a:r>
            <a:endParaRPr lang="en-US" dirty="0" smtClean="0"/>
          </a:p>
          <a:p>
            <a:endParaRPr lang="en-US" dirty="0" smtClean="0"/>
          </a:p>
          <a:p>
            <a:pPr lvl="1"/>
            <a:endParaRPr lang="en-US"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33</a:t>
            </a:fld>
            <a:endParaRPr lang="en-US"/>
          </a:p>
        </p:txBody>
      </p:sp>
    </p:spTree>
    <p:extLst>
      <p:ext uri="{BB962C8B-B14F-4D97-AF65-F5344CB8AC3E}">
        <p14:creationId xmlns:p14="http://schemas.microsoft.com/office/powerpoint/2010/main" val="15544633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has been shown to work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Cross-cutting activities.</a:t>
            </a:r>
            <a:endParaRPr lang="en-US" dirty="0" smtClean="0"/>
          </a:p>
          <a:p>
            <a:r>
              <a:rPr lang="en-US" dirty="0" smtClean="0"/>
              <a:t>Workforce </a:t>
            </a:r>
            <a:r>
              <a:rPr lang="en-US" dirty="0" smtClean="0"/>
              <a:t>development, </a:t>
            </a:r>
            <a:r>
              <a:rPr lang="en-US" dirty="0"/>
              <a:t>t</a:t>
            </a:r>
            <a:r>
              <a:rPr lang="en-US" dirty="0" smtClean="0"/>
              <a:t>raining </a:t>
            </a:r>
            <a:r>
              <a:rPr lang="en-US" dirty="0"/>
              <a:t>and </a:t>
            </a:r>
            <a:r>
              <a:rPr lang="en-US" dirty="0" smtClean="0"/>
              <a:t>documentation.</a:t>
            </a:r>
            <a:endParaRPr lang="en-US" dirty="0"/>
          </a:p>
          <a:p>
            <a:pPr lvl="1"/>
            <a:r>
              <a:rPr lang="en-US" dirty="0" smtClean="0"/>
              <a:t>Development </a:t>
            </a:r>
            <a:r>
              <a:rPr lang="en-US" dirty="0"/>
              <a:t>of </a:t>
            </a:r>
            <a:r>
              <a:rPr lang="en-US" dirty="0" smtClean="0"/>
              <a:t>new cybersecurity staff</a:t>
            </a:r>
          </a:p>
          <a:p>
            <a:pPr lvl="1"/>
            <a:r>
              <a:rPr lang="en-US" dirty="0" smtClean="0"/>
              <a:t>Education on </a:t>
            </a:r>
            <a:r>
              <a:rPr lang="en-US" dirty="0" smtClean="0"/>
              <a:t>basics, trustworthy development, etc.</a:t>
            </a:r>
          </a:p>
          <a:p>
            <a:r>
              <a:rPr lang="en-US" dirty="0" smtClean="0"/>
              <a:t>Evaluating when external activities are ready to have an impact on the community.</a:t>
            </a:r>
            <a:endParaRPr lang="en-US" dirty="0" smtClean="0"/>
          </a:p>
          <a:p>
            <a:r>
              <a:rPr lang="en-US" dirty="0" smtClean="0"/>
              <a:t>Establishing liaisons.</a:t>
            </a:r>
            <a:endParaRPr lang="en-US" dirty="0"/>
          </a:p>
          <a:p>
            <a:r>
              <a:rPr lang="en-US" dirty="0" smtClean="0"/>
              <a:t>Workshops to build community </a:t>
            </a:r>
            <a:r>
              <a:rPr lang="en-US" dirty="0" smtClean="0"/>
              <a:t>consensus.</a:t>
            </a:r>
            <a:endParaRPr lang="en-US" dirty="0"/>
          </a:p>
          <a:p>
            <a:r>
              <a:rPr lang="en-US" dirty="0"/>
              <a:t>Documenting </a:t>
            </a:r>
            <a:r>
              <a:rPr lang="en-US" dirty="0" smtClean="0"/>
              <a:t>best practices, lessons </a:t>
            </a:r>
            <a:r>
              <a:rPr lang="en-US" dirty="0" smtClean="0"/>
              <a:t>learned.</a:t>
            </a:r>
            <a:endParaRPr lang="en-US" dirty="0"/>
          </a:p>
          <a:p>
            <a:endParaRPr lang="en-US" dirty="0" smtClean="0"/>
          </a:p>
          <a:p>
            <a:pPr lvl="1"/>
            <a:endParaRPr lang="en-US"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34</a:t>
            </a:fld>
            <a:endParaRPr lang="en-US"/>
          </a:p>
        </p:txBody>
      </p:sp>
    </p:spTree>
    <p:extLst>
      <p:ext uri="{BB962C8B-B14F-4D97-AF65-F5344CB8AC3E}">
        <p14:creationId xmlns:p14="http://schemas.microsoft.com/office/powerpoint/2010/main" val="22896484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not</a:t>
            </a:r>
            <a:endParaRPr lang="en-US" dirty="0"/>
          </a:p>
        </p:txBody>
      </p:sp>
      <p:sp>
        <p:nvSpPr>
          <p:cNvPr id="3" name="Content Placeholder 2"/>
          <p:cNvSpPr>
            <a:spLocks noGrp="1"/>
          </p:cNvSpPr>
          <p:nvPr>
            <p:ph idx="1"/>
          </p:nvPr>
        </p:nvSpPr>
        <p:spPr/>
        <p:txBody>
          <a:bodyPr>
            <a:normAutofit fontScale="92500"/>
          </a:bodyPr>
          <a:lstStyle/>
          <a:p>
            <a:r>
              <a:rPr lang="en-US" dirty="0" smtClean="0"/>
              <a:t>Make decisions, write policies, write plans for projects</a:t>
            </a:r>
          </a:p>
          <a:p>
            <a:pPr lvl="1"/>
            <a:r>
              <a:rPr lang="en-US" dirty="0" smtClean="0"/>
              <a:t>Is a partnership, not an outsourcing</a:t>
            </a:r>
          </a:p>
          <a:p>
            <a:pPr lvl="1"/>
            <a:r>
              <a:rPr lang="en-US" dirty="0" smtClean="0"/>
              <a:t>Inform</a:t>
            </a:r>
            <a:r>
              <a:rPr lang="en-US" dirty="0" smtClean="0"/>
              <a:t>, educate, provide examples, suggestions, etc.</a:t>
            </a:r>
          </a:p>
          <a:p>
            <a:r>
              <a:rPr lang="en-US" dirty="0" smtClean="0"/>
              <a:t>Develop, support, integrate software</a:t>
            </a:r>
          </a:p>
          <a:p>
            <a:pPr lvl="1"/>
            <a:r>
              <a:rPr lang="en-US" dirty="0" smtClean="0"/>
              <a:t>Should interface with other appropriate CI projects/SI2 institutes</a:t>
            </a:r>
          </a:p>
          <a:p>
            <a:r>
              <a:rPr lang="en-US" dirty="0" smtClean="0"/>
              <a:t>Dictate a solution or level of security across the community</a:t>
            </a:r>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35</a:t>
            </a:fld>
            <a:endParaRPr lang="en-US"/>
          </a:p>
        </p:txBody>
      </p:sp>
    </p:spTree>
    <p:extLst>
      <p:ext uri="{BB962C8B-B14F-4D97-AF65-F5344CB8AC3E}">
        <p14:creationId xmlns:p14="http://schemas.microsoft.com/office/powerpoint/2010/main" val="3419904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Customers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CI Science projects</a:t>
            </a:r>
          </a:p>
          <a:p>
            <a:pPr lvl="1"/>
            <a:r>
              <a:rPr lang="en-US" dirty="0" smtClean="0"/>
              <a:t>Understanding </a:t>
            </a:r>
            <a:r>
              <a:rPr lang="en-US" dirty="0" smtClean="0"/>
              <a:t>needs and options.</a:t>
            </a:r>
            <a:endParaRPr lang="en-US" dirty="0" smtClean="0"/>
          </a:p>
          <a:p>
            <a:pPr lvl="1"/>
            <a:r>
              <a:rPr lang="en-US" dirty="0" smtClean="0"/>
              <a:t>Help make informed </a:t>
            </a:r>
            <a:r>
              <a:rPr lang="en-US" dirty="0" smtClean="0"/>
              <a:t>decisions.</a:t>
            </a:r>
            <a:endParaRPr lang="en-US" dirty="0" smtClean="0"/>
          </a:p>
          <a:p>
            <a:pPr marL="514350" indent="-514350">
              <a:buFont typeface="+mj-lt"/>
              <a:buAutoNum type="arabicPeriod"/>
            </a:pPr>
            <a:r>
              <a:rPr lang="en-US" dirty="0" smtClean="0"/>
              <a:t>CI developers (SI2 projects)</a:t>
            </a:r>
          </a:p>
          <a:p>
            <a:pPr lvl="1"/>
            <a:r>
              <a:rPr lang="en-US" dirty="0" smtClean="0"/>
              <a:t>Produce trustworthy </a:t>
            </a:r>
            <a:r>
              <a:rPr lang="en-US" dirty="0" smtClean="0"/>
              <a:t>CI with trustworthy design and coding.</a:t>
            </a:r>
            <a:endParaRPr lang="en-US" dirty="0" smtClean="0"/>
          </a:p>
          <a:p>
            <a:pPr lvl="1"/>
            <a:r>
              <a:rPr lang="en-US" dirty="0" smtClean="0"/>
              <a:t>Understand needs </a:t>
            </a:r>
            <a:r>
              <a:rPr lang="en-US" dirty="0" smtClean="0"/>
              <a:t>of </a:t>
            </a:r>
            <a:r>
              <a:rPr lang="en-US" dirty="0" smtClean="0"/>
              <a:t>cybersecurity in operational context.</a:t>
            </a:r>
            <a:endParaRPr lang="en-US" dirty="0" smtClean="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36</a:t>
            </a:fld>
            <a:endParaRPr lang="en-US"/>
          </a:p>
        </p:txBody>
      </p:sp>
    </p:spTree>
    <p:extLst>
      <p:ext uri="{BB962C8B-B14F-4D97-AF65-F5344CB8AC3E}">
        <p14:creationId xmlns:p14="http://schemas.microsoft.com/office/powerpoint/2010/main" val="13414321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Relationships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Cybersecurity Projects: MIST, Bedrock, Gateway Security, REN-ISAC, Cybersecurity Summit</a:t>
            </a:r>
          </a:p>
          <a:p>
            <a:pPr lvl="1"/>
            <a:r>
              <a:rPr lang="en-US" dirty="0" smtClean="0"/>
              <a:t>Make appropriate connections with customers</a:t>
            </a:r>
          </a:p>
          <a:p>
            <a:r>
              <a:rPr lang="en-US" dirty="0" smtClean="0"/>
              <a:t>Operational security at sites, facilities</a:t>
            </a:r>
          </a:p>
          <a:p>
            <a:pPr lvl="1"/>
            <a:r>
              <a:rPr lang="en-US" dirty="0" smtClean="0"/>
              <a:t>Liaison to understand needs</a:t>
            </a:r>
          </a:p>
          <a:p>
            <a:r>
              <a:rPr lang="en-US" dirty="0" smtClean="0"/>
              <a:t>Cybersecurity R&amp;D</a:t>
            </a:r>
          </a:p>
          <a:p>
            <a:pPr lvl="1"/>
            <a:r>
              <a:rPr lang="en-US" dirty="0" smtClean="0"/>
              <a:t>Provide feedback, help transition to production</a:t>
            </a:r>
          </a:p>
          <a:p>
            <a:r>
              <a:rPr lang="en-US" dirty="0" smtClean="0"/>
              <a:t>Campus bridging</a:t>
            </a:r>
          </a:p>
          <a:p>
            <a:pPr lvl="1"/>
            <a:r>
              <a:rPr lang="en-US" dirty="0" smtClean="0"/>
              <a:t>Campuses, Internet2, Educause</a:t>
            </a:r>
          </a:p>
          <a:p>
            <a:r>
              <a:rPr lang="en-US" dirty="0" smtClean="0"/>
              <a:t>Other agencies, countries/continents</a:t>
            </a:r>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37</a:t>
            </a:fld>
            <a:endParaRPr lang="en-US"/>
          </a:p>
        </p:txBody>
      </p:sp>
    </p:spTree>
    <p:extLst>
      <p:ext uri="{BB962C8B-B14F-4D97-AF65-F5344CB8AC3E}">
        <p14:creationId xmlns:p14="http://schemas.microsoft.com/office/powerpoint/2010/main" val="32815685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Musts</a:t>
            </a:r>
            <a:endParaRPr lang="en-US" dirty="0"/>
          </a:p>
        </p:txBody>
      </p:sp>
      <p:sp>
        <p:nvSpPr>
          <p:cNvPr id="3" name="Content Placeholder 2"/>
          <p:cNvSpPr>
            <a:spLocks noGrp="1"/>
          </p:cNvSpPr>
          <p:nvPr>
            <p:ph idx="1"/>
          </p:nvPr>
        </p:nvSpPr>
        <p:spPr/>
        <p:txBody>
          <a:bodyPr>
            <a:normAutofit lnSpcReduction="10000"/>
          </a:bodyPr>
          <a:lstStyle/>
          <a:p>
            <a:r>
              <a:rPr lang="en-US" dirty="0"/>
              <a:t>Technology independent, responsive to </a:t>
            </a:r>
            <a:r>
              <a:rPr lang="en-US" dirty="0" smtClean="0"/>
              <a:t>communities not any agenda.</a:t>
            </a:r>
          </a:p>
          <a:p>
            <a:r>
              <a:rPr lang="en-US" dirty="0" smtClean="0"/>
              <a:t>Transparent, all activities must result in public results.</a:t>
            </a:r>
          </a:p>
          <a:p>
            <a:r>
              <a:rPr lang="en-US" dirty="0" smtClean="0"/>
              <a:t>Be predictable, projects must know they can rely on services.</a:t>
            </a:r>
          </a:p>
          <a:p>
            <a:r>
              <a:rPr lang="en-US" dirty="0" smtClean="0"/>
              <a:t>Be flexible, able to address unexpected emergencies, quick needs.</a:t>
            </a:r>
          </a:p>
          <a:p>
            <a:r>
              <a:rPr lang="en-US" dirty="0" smtClean="0"/>
              <a:t>Be reviewable, clearly demonstrate value.</a:t>
            </a:r>
          </a:p>
          <a:p>
            <a:endParaRPr lang="en-US" dirty="0" smtClean="0"/>
          </a:p>
          <a:p>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38</a:t>
            </a:fld>
            <a:endParaRPr lang="en-US"/>
          </a:p>
        </p:txBody>
      </p:sp>
    </p:spTree>
    <p:extLst>
      <p:ext uri="{BB962C8B-B14F-4D97-AF65-F5344CB8AC3E}">
        <p14:creationId xmlns:p14="http://schemas.microsoft.com/office/powerpoint/2010/main" val="11821119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of Success</a:t>
            </a:r>
            <a:endParaRPr lang="en-US" dirty="0"/>
          </a:p>
        </p:txBody>
      </p:sp>
      <p:sp>
        <p:nvSpPr>
          <p:cNvPr id="3" name="Content Placeholder 2"/>
          <p:cNvSpPr>
            <a:spLocks noGrp="1"/>
          </p:cNvSpPr>
          <p:nvPr>
            <p:ph idx="1"/>
          </p:nvPr>
        </p:nvSpPr>
        <p:spPr/>
        <p:txBody>
          <a:bodyPr>
            <a:normAutofit lnSpcReduction="10000"/>
          </a:bodyPr>
          <a:lstStyle/>
          <a:p>
            <a:r>
              <a:rPr lang="en-US" dirty="0" smtClean="0"/>
              <a:t>Need to demonstrate customer satisfaction and good value.</a:t>
            </a:r>
          </a:p>
          <a:p>
            <a:pPr lvl="1"/>
            <a:r>
              <a:rPr lang="en-US" dirty="0" smtClean="0"/>
              <a:t>In commercial space, it’s simple – people pay or they don’t.</a:t>
            </a:r>
          </a:p>
          <a:p>
            <a:r>
              <a:rPr lang="en-US" dirty="0" smtClean="0"/>
              <a:t>We need similar demonstration of value from customers if this is going to demonstrate merit.</a:t>
            </a:r>
          </a:p>
          <a:p>
            <a:r>
              <a:rPr lang="en-US" dirty="0" smtClean="0"/>
              <a:t>Food for discussion: Can it </a:t>
            </a:r>
            <a:r>
              <a:rPr lang="en-US" dirty="0"/>
              <a:t>be </a:t>
            </a:r>
            <a:r>
              <a:rPr lang="en-US" dirty="0" smtClean="0"/>
              <a:t>a “</a:t>
            </a:r>
            <a:r>
              <a:rPr lang="en-US" dirty="0"/>
              <a:t>totally free lunch” </a:t>
            </a:r>
            <a:r>
              <a:rPr lang="en-US" dirty="0" smtClean="0"/>
              <a:t>and have its worth judged?</a:t>
            </a:r>
            <a:endParaRPr lang="en-US" dirty="0"/>
          </a:p>
          <a:p>
            <a:endParaRPr lang="en-US" dirty="0" smtClean="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39</a:t>
            </a:fld>
            <a:endParaRPr lang="en-US"/>
          </a:p>
        </p:txBody>
      </p:sp>
    </p:spTree>
    <p:extLst>
      <p:ext uri="{BB962C8B-B14F-4D97-AF65-F5344CB8AC3E}">
        <p14:creationId xmlns:p14="http://schemas.microsoft.com/office/powerpoint/2010/main" val="554939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Introduction of Projects and Representatives</a:t>
            </a:r>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4</a:t>
            </a:fld>
            <a:endParaRPr lang="en-US"/>
          </a:p>
        </p:txBody>
      </p:sp>
    </p:spTree>
    <p:extLst>
      <p:ext uri="{BB962C8B-B14F-4D97-AF65-F5344CB8AC3E}">
        <p14:creationId xmlns:p14="http://schemas.microsoft.com/office/powerpoint/2010/main" val="7205138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40</a:t>
            </a:fld>
            <a:endParaRPr lang="en-US"/>
          </a:p>
        </p:txBody>
      </p:sp>
    </p:spTree>
    <p:extLst>
      <p:ext uri="{BB962C8B-B14F-4D97-AF65-F5344CB8AC3E}">
        <p14:creationId xmlns:p14="http://schemas.microsoft.com/office/powerpoint/2010/main" val="22044512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Questions to Spur Discussion</a:t>
            </a:r>
            <a:endParaRPr lang="en-US" dirty="0"/>
          </a:p>
        </p:txBody>
      </p:sp>
      <p:sp>
        <p:nvSpPr>
          <p:cNvPr id="8" name="Content Placeholder 7"/>
          <p:cNvSpPr>
            <a:spLocks noGrp="1"/>
          </p:cNvSpPr>
          <p:nvPr>
            <p:ph idx="1"/>
          </p:nvPr>
        </p:nvSpPr>
        <p:spPr/>
        <p:txBody>
          <a:bodyPr/>
          <a:lstStyle/>
          <a:p>
            <a:endParaRPr lang="en-US" dirty="0" smtClean="0"/>
          </a:p>
          <a:p>
            <a:r>
              <a:rPr lang="en-US" dirty="0" smtClean="0"/>
              <a:t>What are/were your needs and how would they fit into this vision?</a:t>
            </a:r>
          </a:p>
          <a:p>
            <a:endParaRPr lang="en-US" dirty="0" smtClean="0"/>
          </a:p>
          <a:p>
            <a:r>
              <a:rPr lang="en-US" dirty="0" smtClean="0"/>
              <a:t>What would you add to first workshop recommendations?</a:t>
            </a:r>
          </a:p>
          <a:p>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41</a:t>
            </a:fld>
            <a:endParaRPr lang="en-US"/>
          </a:p>
        </p:txBody>
      </p:sp>
    </p:spTree>
    <p:extLst>
      <p:ext uri="{BB962C8B-B14F-4D97-AF65-F5344CB8AC3E}">
        <p14:creationId xmlns:p14="http://schemas.microsoft.com/office/powerpoint/2010/main" val="3044885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Goals</a:t>
            </a:r>
            <a:endParaRPr lang="en-US" dirty="0"/>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5</a:t>
            </a:fld>
            <a:endParaRPr lang="en-US"/>
          </a:p>
        </p:txBody>
      </p:sp>
    </p:spTree>
    <p:extLst>
      <p:ext uri="{BB962C8B-B14F-4D97-AF65-F5344CB8AC3E}">
        <p14:creationId xmlns:p14="http://schemas.microsoft.com/office/powerpoint/2010/main" val="2385765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Goals</a:t>
            </a:r>
            <a:endParaRPr lang="en-US" dirty="0"/>
          </a:p>
        </p:txBody>
      </p:sp>
      <p:sp>
        <p:nvSpPr>
          <p:cNvPr id="3" name="Content Placeholder 2"/>
          <p:cNvSpPr>
            <a:spLocks noGrp="1"/>
          </p:cNvSpPr>
          <p:nvPr>
            <p:ph idx="1"/>
          </p:nvPr>
        </p:nvSpPr>
        <p:spPr/>
        <p:txBody>
          <a:bodyPr>
            <a:normAutofit/>
          </a:bodyPr>
          <a:lstStyle/>
          <a:p>
            <a:r>
              <a:rPr lang="en-US" dirty="0"/>
              <a:t>Extend our understanding of needs of MREFC and large NSF Projects.</a:t>
            </a:r>
          </a:p>
          <a:p>
            <a:r>
              <a:rPr lang="en-US" dirty="0" smtClean="0"/>
              <a:t>Refine outcome from first workshop with broader community input.</a:t>
            </a:r>
          </a:p>
          <a:p>
            <a:r>
              <a:rPr lang="en-US" dirty="0" smtClean="0"/>
              <a:t>Vet concepts for a trusted cyberinfrastructure institute.</a:t>
            </a:r>
          </a:p>
          <a:p>
            <a:r>
              <a:rPr lang="en-US" dirty="0" smtClean="0"/>
              <a:t>Extended first workshop report with results.</a:t>
            </a:r>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6</a:t>
            </a:fld>
            <a:endParaRPr lang="en-US"/>
          </a:p>
        </p:txBody>
      </p:sp>
    </p:spTree>
    <p:extLst>
      <p:ext uri="{BB962C8B-B14F-4D97-AF65-F5344CB8AC3E}">
        <p14:creationId xmlns:p14="http://schemas.microsoft.com/office/powerpoint/2010/main" val="2273113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Morning Agenda</a:t>
            </a:r>
            <a:endParaRPr lang="en-US" dirty="0"/>
          </a:p>
        </p:txBody>
      </p:sp>
      <p:sp>
        <p:nvSpPr>
          <p:cNvPr id="3" name="Content Placeholder 2"/>
          <p:cNvSpPr>
            <a:spLocks noGrp="1"/>
          </p:cNvSpPr>
          <p:nvPr>
            <p:ph idx="1"/>
          </p:nvPr>
        </p:nvSpPr>
        <p:spPr/>
        <p:txBody>
          <a:bodyPr>
            <a:normAutofit fontScale="92500"/>
          </a:bodyPr>
          <a:lstStyle/>
          <a:p>
            <a:pPr lvl="0"/>
            <a:r>
              <a:rPr lang="en-US" dirty="0"/>
              <a:t>9:00 </a:t>
            </a:r>
            <a:r>
              <a:rPr lang="en-US" dirty="0" smtClean="0"/>
              <a:t>Welcome and introductions (Butler, Welch)</a:t>
            </a:r>
            <a:endParaRPr lang="en-US" dirty="0"/>
          </a:p>
          <a:p>
            <a:pPr lvl="0"/>
            <a:r>
              <a:rPr lang="en-US" dirty="0"/>
              <a:t>9:15  </a:t>
            </a:r>
            <a:r>
              <a:rPr lang="en-US" dirty="0" smtClean="0"/>
              <a:t>Workshop Goals – why are we here</a:t>
            </a:r>
          </a:p>
          <a:p>
            <a:r>
              <a:rPr lang="en-US" dirty="0" smtClean="0"/>
              <a:t>9:30  Recap </a:t>
            </a:r>
            <a:r>
              <a:rPr lang="en-US" dirty="0"/>
              <a:t>of first workshop (Butler)</a:t>
            </a:r>
          </a:p>
          <a:p>
            <a:r>
              <a:rPr lang="en-US" dirty="0" smtClean="0"/>
              <a:t>10:15 Break</a:t>
            </a:r>
          </a:p>
          <a:p>
            <a:r>
              <a:rPr lang="en-US" dirty="0" smtClean="0"/>
              <a:t>10:30 LIGO </a:t>
            </a:r>
            <a:r>
              <a:rPr lang="en-US" dirty="0"/>
              <a:t>experiences (</a:t>
            </a:r>
            <a:r>
              <a:rPr lang="en-US" dirty="0" err="1"/>
              <a:t>Koranda</a:t>
            </a:r>
            <a:r>
              <a:rPr lang="en-US" dirty="0"/>
              <a:t>)</a:t>
            </a:r>
          </a:p>
          <a:p>
            <a:pPr lvl="0"/>
            <a:r>
              <a:rPr lang="en-US" dirty="0" smtClean="0"/>
              <a:t>11:15 Vision </a:t>
            </a:r>
            <a:r>
              <a:rPr lang="en-US" dirty="0"/>
              <a:t>for the </a:t>
            </a:r>
            <a:r>
              <a:rPr lang="en-US" dirty="0" smtClean="0"/>
              <a:t>Institute and workshop goals (Welch)</a:t>
            </a:r>
            <a:endParaRPr lang="en-US" dirty="0"/>
          </a:p>
          <a:p>
            <a:pPr lvl="0"/>
            <a:r>
              <a:rPr lang="en-US" dirty="0" smtClean="0"/>
              <a:t>Noon Lunch</a:t>
            </a:r>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7</a:t>
            </a:fld>
            <a:endParaRPr lang="en-US"/>
          </a:p>
        </p:txBody>
      </p:sp>
    </p:spTree>
    <p:extLst>
      <p:ext uri="{BB962C8B-B14F-4D97-AF65-F5344CB8AC3E}">
        <p14:creationId xmlns:p14="http://schemas.microsoft.com/office/powerpoint/2010/main" val="515075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Afternoon Agenda</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Noon Lunch</a:t>
            </a:r>
          </a:p>
          <a:p>
            <a:pPr lvl="0"/>
            <a:r>
              <a:rPr lang="en-US" dirty="0" smtClean="0"/>
              <a:t>12:30 Discussion</a:t>
            </a:r>
            <a:endParaRPr lang="en-US" dirty="0"/>
          </a:p>
          <a:p>
            <a:pPr lvl="0"/>
            <a:r>
              <a:rPr lang="en-US" dirty="0" smtClean="0"/>
              <a:t>2:00 Checkpoint and phone check-in</a:t>
            </a:r>
          </a:p>
          <a:p>
            <a:pPr lvl="0"/>
            <a:r>
              <a:rPr lang="en-US" dirty="0"/>
              <a:t>2</a:t>
            </a:r>
            <a:r>
              <a:rPr lang="en-US" dirty="0" smtClean="0"/>
              <a:t>:</a:t>
            </a:r>
            <a:r>
              <a:rPr lang="en-US" dirty="0"/>
              <a:t>3</a:t>
            </a:r>
            <a:r>
              <a:rPr lang="en-US" dirty="0" smtClean="0"/>
              <a:t>0 </a:t>
            </a:r>
            <a:r>
              <a:rPr lang="en-US" dirty="0"/>
              <a:t>Break</a:t>
            </a:r>
          </a:p>
          <a:p>
            <a:pPr lvl="0"/>
            <a:r>
              <a:rPr lang="en-US" dirty="0"/>
              <a:t>2</a:t>
            </a:r>
            <a:r>
              <a:rPr lang="en-US" dirty="0" smtClean="0"/>
              <a:t>:</a:t>
            </a:r>
            <a:r>
              <a:rPr lang="en-US" dirty="0"/>
              <a:t>4</a:t>
            </a:r>
            <a:r>
              <a:rPr lang="en-US" dirty="0" smtClean="0"/>
              <a:t>5 </a:t>
            </a:r>
            <a:r>
              <a:rPr lang="en-US" dirty="0"/>
              <a:t>Continue discussion</a:t>
            </a:r>
          </a:p>
          <a:p>
            <a:pPr lvl="0"/>
            <a:r>
              <a:rPr lang="en-US" dirty="0" smtClean="0"/>
              <a:t>3:45 </a:t>
            </a:r>
            <a:r>
              <a:rPr lang="en-US" dirty="0"/>
              <a:t>Wrap </a:t>
            </a:r>
            <a:r>
              <a:rPr lang="en-US" dirty="0" smtClean="0"/>
              <a:t>up and Summarize</a:t>
            </a:r>
          </a:p>
          <a:p>
            <a:pPr lvl="0"/>
            <a:r>
              <a:rPr lang="en-US" dirty="0" smtClean="0"/>
              <a:t>4:40 Phone check-in</a:t>
            </a:r>
            <a:endParaRPr lang="en-US" dirty="0"/>
          </a:p>
          <a:p>
            <a:pPr lvl="0"/>
            <a:r>
              <a:rPr lang="en-US" dirty="0" smtClean="0"/>
              <a:t>4</a:t>
            </a:r>
            <a:r>
              <a:rPr lang="en-US" dirty="0"/>
              <a:t>:55 </a:t>
            </a:r>
            <a:r>
              <a:rPr lang="en-US" dirty="0" smtClean="0"/>
              <a:t>Adjourn</a:t>
            </a:r>
            <a:endParaRPr lang="en-US" dirty="0"/>
          </a:p>
          <a:p>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8</a:t>
            </a:fld>
            <a:endParaRPr lang="en-US"/>
          </a:p>
        </p:txBody>
      </p:sp>
    </p:spTree>
    <p:extLst>
      <p:ext uri="{BB962C8B-B14F-4D97-AF65-F5344CB8AC3E}">
        <p14:creationId xmlns:p14="http://schemas.microsoft.com/office/powerpoint/2010/main" val="3505275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of First Workshop</a:t>
            </a:r>
            <a:endParaRPr lang="en-US" dirty="0"/>
          </a:p>
        </p:txBody>
      </p:sp>
      <p:sp>
        <p:nvSpPr>
          <p:cNvPr id="4" name="Date Placeholder 3"/>
          <p:cNvSpPr>
            <a:spLocks noGrp="1"/>
          </p:cNvSpPr>
          <p:nvPr>
            <p:ph type="dt" sz="half" idx="10"/>
          </p:nvPr>
        </p:nvSpPr>
        <p:spPr/>
        <p:txBody>
          <a:bodyPr/>
          <a:lstStyle/>
          <a:p>
            <a:r>
              <a:rPr lang="en-US" smtClean="0"/>
              <a:t>10/26/11</a:t>
            </a:r>
            <a:endParaRPr lang="en-US"/>
          </a:p>
        </p:txBody>
      </p:sp>
      <p:sp>
        <p:nvSpPr>
          <p:cNvPr id="5" name="Footer Placeholder 4"/>
          <p:cNvSpPr>
            <a:spLocks noGrp="1"/>
          </p:cNvSpPr>
          <p:nvPr>
            <p:ph type="ftr" sz="quarter" idx="11"/>
          </p:nvPr>
        </p:nvSpPr>
        <p:spPr/>
        <p:txBody>
          <a:bodyPr/>
          <a:lstStyle/>
          <a:p>
            <a:r>
              <a:rPr lang="en-US" smtClean="0"/>
              <a:t>http://security.ncsa.illinois.edu/s3i2/ </a:t>
            </a:r>
            <a:endParaRPr lang="en-US"/>
          </a:p>
        </p:txBody>
      </p:sp>
      <p:sp>
        <p:nvSpPr>
          <p:cNvPr id="6" name="Slide Number Placeholder 5"/>
          <p:cNvSpPr>
            <a:spLocks noGrp="1"/>
          </p:cNvSpPr>
          <p:nvPr>
            <p:ph type="sldNum" sz="quarter" idx="12"/>
          </p:nvPr>
        </p:nvSpPr>
        <p:spPr/>
        <p:txBody>
          <a:bodyPr/>
          <a:lstStyle/>
          <a:p>
            <a:fld id="{3018E441-9310-774D-94DF-931C742FA978}" type="slidenum">
              <a:rPr lang="en-US" smtClean="0"/>
              <a:t>9</a:t>
            </a:fld>
            <a:endParaRPr lang="en-US"/>
          </a:p>
        </p:txBody>
      </p:sp>
      <p:pic>
        <p:nvPicPr>
          <p:cNvPr id="7" name="Picture 6" descr="s2I3-cov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1428750"/>
            <a:ext cx="4419600" cy="4927600"/>
          </a:xfrm>
          <a:prstGeom prst="rect">
            <a:avLst/>
          </a:prstGeom>
        </p:spPr>
      </p:pic>
    </p:spTree>
    <p:extLst>
      <p:ext uri="{BB962C8B-B14F-4D97-AF65-F5344CB8AC3E}">
        <p14:creationId xmlns:p14="http://schemas.microsoft.com/office/powerpoint/2010/main" val="1888221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12837</TotalTime>
  <Words>2032</Words>
  <Application>Microsoft Macintosh PowerPoint</Application>
  <PresentationFormat>On-screen Show (4:3)</PresentationFormat>
  <Paragraphs>357</Paragraphs>
  <Slides>41</Slides>
  <Notes>10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Second  Scientific Software Security Innovation Institute (S3I2) Workshop</vt:lpstr>
      <vt:lpstr>Welcome</vt:lpstr>
      <vt:lpstr>Thanks</vt:lpstr>
      <vt:lpstr>Introductions</vt:lpstr>
      <vt:lpstr>Workshop Goals</vt:lpstr>
      <vt:lpstr>Workshop Goals</vt:lpstr>
      <vt:lpstr>Morning Agenda</vt:lpstr>
      <vt:lpstr>Afternoon Agenda</vt:lpstr>
      <vt:lpstr>Recap of First Workshop</vt:lpstr>
      <vt:lpstr>First Workshop Process</vt:lpstr>
      <vt:lpstr>Report URL</vt:lpstr>
      <vt:lpstr>First Workshop Representation</vt:lpstr>
      <vt:lpstr>Sixteen Recommendations</vt:lpstr>
      <vt:lpstr>Intellectual Leadership</vt:lpstr>
      <vt:lpstr>Short-term Software Support</vt:lpstr>
      <vt:lpstr>Assessment</vt:lpstr>
      <vt:lpstr>Should nots…</vt:lpstr>
      <vt:lpstr>Governance</vt:lpstr>
      <vt:lpstr>Relationships</vt:lpstr>
      <vt:lpstr>Sustainability and Metrics</vt:lpstr>
      <vt:lpstr>Break</vt:lpstr>
      <vt:lpstr>LIGO Experiences</vt:lpstr>
      <vt:lpstr>Vision</vt:lpstr>
      <vt:lpstr>NSF CI</vt:lpstr>
      <vt:lpstr>Vision</vt:lpstr>
      <vt:lpstr>The Challenge</vt:lpstr>
      <vt:lpstr>Project cybersecurity needs</vt:lpstr>
      <vt:lpstr>Range of needs</vt:lpstr>
      <vt:lpstr>Range of needs</vt:lpstr>
      <vt:lpstr>What could be done to help?</vt:lpstr>
      <vt:lpstr>Our History</vt:lpstr>
      <vt:lpstr>Small cybersecurity efforts</vt:lpstr>
      <vt:lpstr>What has been shown to work</vt:lpstr>
      <vt:lpstr>What has been shown to work</vt:lpstr>
      <vt:lpstr>Should not</vt:lpstr>
      <vt:lpstr>Primary Customers</vt:lpstr>
      <vt:lpstr>Key Relationships</vt:lpstr>
      <vt:lpstr>Musts</vt:lpstr>
      <vt:lpstr>Metrics of Success</vt:lpstr>
      <vt:lpstr>Discussion</vt:lpstr>
      <vt:lpstr>Questions to Spur Discussion</vt:lpstr>
    </vt:vector>
  </TitlesOfParts>
  <Company>Indiana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Von Welch</dc:creator>
  <cp:lastModifiedBy>Von Welch</cp:lastModifiedBy>
  <cp:revision>226</cp:revision>
  <dcterms:created xsi:type="dcterms:W3CDTF">2011-10-12T18:58:04Z</dcterms:created>
  <dcterms:modified xsi:type="dcterms:W3CDTF">2011-10-26T13:30:09Z</dcterms:modified>
</cp:coreProperties>
</file>